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unknown"/>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Default Extension="bin" ContentType="application/vnd.openxmlformats-officedocument.oleObject"/>
  <Override PartName="/ppt/notesSlides/notesSlide3.xml" ContentType="application/vnd.openxmlformats-officedocument.presentationml.notesSlide+xml"/>
  <Default Extension="mp3" ContentType="audio/unknown"/>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Default Extension="jpeg" ContentType="image/jpeg"/>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48"/>
  </p:notesMasterIdLst>
  <p:sldIdLst>
    <p:sldId id="329" r:id="rId2"/>
    <p:sldId id="324" r:id="rId3"/>
    <p:sldId id="304" r:id="rId4"/>
    <p:sldId id="302" r:id="rId5"/>
    <p:sldId id="330" r:id="rId6"/>
    <p:sldId id="303" r:id="rId7"/>
    <p:sldId id="331" r:id="rId8"/>
    <p:sldId id="291" r:id="rId9"/>
    <p:sldId id="326" r:id="rId10"/>
    <p:sldId id="301" r:id="rId11"/>
    <p:sldId id="327" r:id="rId12"/>
    <p:sldId id="300" r:id="rId13"/>
    <p:sldId id="332" r:id="rId14"/>
    <p:sldId id="299" r:id="rId15"/>
    <p:sldId id="333" r:id="rId16"/>
    <p:sldId id="298" r:id="rId17"/>
    <p:sldId id="297" r:id="rId18"/>
    <p:sldId id="334" r:id="rId19"/>
    <p:sldId id="296" r:id="rId20"/>
    <p:sldId id="335" r:id="rId21"/>
    <p:sldId id="295" r:id="rId22"/>
    <p:sldId id="336" r:id="rId23"/>
    <p:sldId id="294" r:id="rId24"/>
    <p:sldId id="293" r:id="rId25"/>
    <p:sldId id="337" r:id="rId26"/>
    <p:sldId id="292" r:id="rId27"/>
    <p:sldId id="338" r:id="rId28"/>
    <p:sldId id="312" r:id="rId29"/>
    <p:sldId id="339" r:id="rId30"/>
    <p:sldId id="325" r:id="rId31"/>
    <p:sldId id="340" r:id="rId32"/>
    <p:sldId id="310" r:id="rId33"/>
    <p:sldId id="341" r:id="rId34"/>
    <p:sldId id="309" r:id="rId35"/>
    <p:sldId id="342" r:id="rId36"/>
    <p:sldId id="308" r:id="rId37"/>
    <p:sldId id="343" r:id="rId38"/>
    <p:sldId id="307" r:id="rId39"/>
    <p:sldId id="344" r:id="rId40"/>
    <p:sldId id="306" r:id="rId41"/>
    <p:sldId id="345" r:id="rId42"/>
    <p:sldId id="305" r:id="rId43"/>
    <p:sldId id="346" r:id="rId44"/>
    <p:sldId id="317" r:id="rId45"/>
    <p:sldId id="347" r:id="rId46"/>
    <p:sldId id="323" r:id="rId47"/>
  </p:sldIdLst>
  <p:sldSz cx="9144000" cy="6858000" type="screen4x3"/>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719" autoAdjust="0"/>
  </p:normalViewPr>
  <p:slideViewPr>
    <p:cSldViewPr>
      <p:cViewPr>
        <p:scale>
          <a:sx n="64" d="100"/>
          <a:sy n="64" d="100"/>
        </p:scale>
        <p:origin x="-1074" y="-9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png"/></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380ABD-49EF-47B5-B014-543D05CF0A83}" type="datetimeFigureOut">
              <a:rPr lang="nl-NL" smtClean="0"/>
              <a:pPr/>
              <a:t>25-9-2013</a:t>
            </a:fld>
            <a:endParaRPr lang="nl-NL"/>
          </a:p>
        </p:txBody>
      </p:sp>
      <p:sp>
        <p:nvSpPr>
          <p:cNvPr id="4" name="Tijdelijke aanduiding voor dia-afbeelding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B072058-CBB5-4B6B-9A1E-DE7F34D0C512}" type="slidenum">
              <a:rPr lang="nl-NL" smtClean="0"/>
              <a:pPr/>
              <a:t>‹#›</a:t>
            </a:fld>
            <a:endParaRPr lang="nl-NL"/>
          </a:p>
        </p:txBody>
      </p:sp>
    </p:spTree>
    <p:extLst>
      <p:ext uri="{BB962C8B-B14F-4D97-AF65-F5344CB8AC3E}">
        <p14:creationId xmlns="" xmlns:p14="http://schemas.microsoft.com/office/powerpoint/2010/main" val="1834248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normAutofit/>
          </a:bodyPr>
          <a:lstStyle/>
          <a:p>
            <a:endParaRPr lang="nl-NL" dirty="0"/>
          </a:p>
        </p:txBody>
      </p:sp>
      <p:sp>
        <p:nvSpPr>
          <p:cNvPr id="4" name="Tijdelijke aanduiding voor dianummer 3"/>
          <p:cNvSpPr>
            <a:spLocks noGrp="1"/>
          </p:cNvSpPr>
          <p:nvPr>
            <p:ph type="sldNum" sz="quarter" idx="10"/>
          </p:nvPr>
        </p:nvSpPr>
        <p:spPr/>
        <p:txBody>
          <a:bodyPr/>
          <a:lstStyle/>
          <a:p>
            <a:fld id="{DB072058-CBB5-4B6B-9A1E-DE7F34D0C512}" type="slidenum">
              <a:rPr lang="nl-NL" smtClean="0"/>
              <a:pPr/>
              <a:t>1</a:t>
            </a:fld>
            <a:endParaRPr lang="nl-NL"/>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DB072058-CBB5-4B6B-9A1E-DE7F34D0C512}" type="slidenum">
              <a:rPr lang="nl-NL" smtClean="0"/>
              <a:pPr/>
              <a:t>41</a:t>
            </a:fld>
            <a:endParaRPr lang="nl-NL"/>
          </a:p>
        </p:txBody>
      </p:sp>
    </p:spTree>
    <p:extLst>
      <p:ext uri="{BB962C8B-B14F-4D97-AF65-F5344CB8AC3E}">
        <p14:creationId xmlns="" xmlns:p14="http://schemas.microsoft.com/office/powerpoint/2010/main" val="1688153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normAutofit/>
          </a:bodyPr>
          <a:lstStyle/>
          <a:p>
            <a:endParaRPr lang="nl-NL" dirty="0"/>
          </a:p>
        </p:txBody>
      </p:sp>
      <p:sp>
        <p:nvSpPr>
          <p:cNvPr id="4" name="Tijdelijke aanduiding voor dianummer 3"/>
          <p:cNvSpPr>
            <a:spLocks noGrp="1"/>
          </p:cNvSpPr>
          <p:nvPr>
            <p:ph type="sldNum" sz="quarter" idx="10"/>
          </p:nvPr>
        </p:nvSpPr>
        <p:spPr/>
        <p:txBody>
          <a:bodyPr/>
          <a:lstStyle/>
          <a:p>
            <a:fld id="{DB072058-CBB5-4B6B-9A1E-DE7F34D0C512}" type="slidenum">
              <a:rPr lang="nl-NL" smtClean="0"/>
              <a:pPr/>
              <a:t>46</a:t>
            </a:fld>
            <a:endParaRPr lang="nl-NL"/>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dia">
    <p:bg>
      <p:bgRef idx="1001">
        <a:schemeClr val="bg2"/>
      </p:bgRef>
    </p:bg>
    <p:spTree>
      <p:nvGrpSpPr>
        <p:cNvPr id="1" name=""/>
        <p:cNvGrpSpPr/>
        <p:nvPr/>
      </p:nvGrpSpPr>
      <p:grpSpPr>
        <a:xfrm>
          <a:off x="0" y="0"/>
          <a:ext cx="0" cy="0"/>
          <a:chOff x="0" y="0"/>
          <a:chExt cx="0" cy="0"/>
        </a:xfrm>
      </p:grpSpPr>
      <p:sp>
        <p:nvSpPr>
          <p:cNvPr id="7" name="Rechthoek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hthoek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hthoek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el 7"/>
          <p:cNvSpPr>
            <a:spLocks noGrp="1"/>
          </p:cNvSpPr>
          <p:nvPr>
            <p:ph type="ctrTitle"/>
          </p:nvPr>
        </p:nvSpPr>
        <p:spPr>
          <a:xfrm>
            <a:off x="2362200" y="4038600"/>
            <a:ext cx="6477000" cy="1828800"/>
          </a:xfrm>
        </p:spPr>
        <p:txBody>
          <a:bodyPr anchor="b"/>
          <a:lstStyle>
            <a:lvl1pPr>
              <a:defRPr cap="all" baseline="0"/>
            </a:lvl1pPr>
          </a:lstStyle>
          <a:p>
            <a:r>
              <a:rPr kumimoji="0" lang="nl-NL" smtClean="0"/>
              <a:t>Klik om de stijl te bewerken</a:t>
            </a:r>
            <a:endParaRPr kumimoji="0" lang="en-US"/>
          </a:p>
        </p:txBody>
      </p:sp>
      <p:sp>
        <p:nvSpPr>
          <p:cNvPr id="9" name="Ondertitel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nl-NL" smtClean="0"/>
              <a:t>Klik om het opmaakprofiel van de modelondertitel te bewerken</a:t>
            </a:r>
            <a:endParaRPr kumimoji="0" lang="en-US"/>
          </a:p>
        </p:txBody>
      </p:sp>
      <p:sp>
        <p:nvSpPr>
          <p:cNvPr id="28" name="Tijdelijke aanduiding voor datum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fld id="{CC56A428-3F90-43A6-A2D4-C5502DD150B6}" type="datetimeFigureOut">
              <a:rPr lang="nl-NL" smtClean="0"/>
              <a:pPr/>
              <a:t>25-9-2013</a:t>
            </a:fld>
            <a:endParaRPr lang="nl-NL"/>
          </a:p>
        </p:txBody>
      </p:sp>
      <p:sp>
        <p:nvSpPr>
          <p:cNvPr id="17" name="Tijdelijke aanduiding voor voettekst 16"/>
          <p:cNvSpPr>
            <a:spLocks noGrp="1"/>
          </p:cNvSpPr>
          <p:nvPr>
            <p:ph type="ftr" sz="quarter" idx="11"/>
          </p:nvPr>
        </p:nvSpPr>
        <p:spPr>
          <a:xfrm>
            <a:off x="2085393" y="236538"/>
            <a:ext cx="5867400" cy="365125"/>
          </a:xfrm>
        </p:spPr>
        <p:txBody>
          <a:bodyPr/>
          <a:lstStyle>
            <a:lvl1pPr algn="r">
              <a:defRPr>
                <a:solidFill>
                  <a:schemeClr val="tx2"/>
                </a:solidFill>
              </a:defRPr>
            </a:lvl1pPr>
          </a:lstStyle>
          <a:p>
            <a:endParaRPr lang="nl-NL"/>
          </a:p>
        </p:txBody>
      </p:sp>
      <p:sp>
        <p:nvSpPr>
          <p:cNvPr id="29" name="Tijdelijke aanduiding voor dianumm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9014934F-323B-4F5A-B6E5-4C43C017F2AE}" type="slidenum">
              <a:rPr lang="nl-NL" smtClean="0"/>
              <a:pPr/>
              <a:t>‹#›</a:t>
            </a:fld>
            <a:endParaRPr lang="nl-NL"/>
          </a:p>
        </p:txBody>
      </p:sp>
    </p:spTree>
  </p:cSld>
  <p:clrMapOvr>
    <a:overrideClrMapping bg1="dk1" tx1="lt1" bg2="dk2" tx2="lt2" accent1="accent1" accent2="accent2" accent3="accent3" accent4="accent4" accent5="accent5" accent6="accent6" hlink="hlink" folHlink="folHlink"/>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kumimoji="0" lang="nl-NL" smtClean="0"/>
              <a:t>Klik om de stijl te bewerken</a:t>
            </a:r>
            <a:endParaRPr kumimoji="0" lang="en-US"/>
          </a:p>
        </p:txBody>
      </p:sp>
      <p:sp>
        <p:nvSpPr>
          <p:cNvPr id="3" name="Tijdelijke aanduiding voor verticale tekst 2"/>
          <p:cNvSpPr>
            <a:spLocks noGrp="1"/>
          </p:cNvSpPr>
          <p:nvPr>
            <p:ph type="body" orient="vert" idx="1"/>
          </p:nvPr>
        </p:nvSpPr>
        <p:spPr/>
        <p:txBody>
          <a:bodyPr vert="eaVert"/>
          <a:lstStyle/>
          <a:p>
            <a:pPr lvl="0" eaLnBrk="1" latinLnBrk="0" hangingPunct="1"/>
            <a:r>
              <a:rPr lang="nl-NL" smtClean="0"/>
              <a:t>Klik om de modelstijlen te bewerken</a:t>
            </a:r>
          </a:p>
          <a:p>
            <a:pPr lvl="1" eaLnBrk="1" latinLnBrk="0" hangingPunct="1"/>
            <a:r>
              <a:rPr lang="nl-NL" smtClean="0"/>
              <a:t>Tweede niveau</a:t>
            </a:r>
          </a:p>
          <a:p>
            <a:pPr lvl="2" eaLnBrk="1" latinLnBrk="0" hangingPunct="1"/>
            <a:r>
              <a:rPr lang="nl-NL" smtClean="0"/>
              <a:t>Derde niveau</a:t>
            </a:r>
          </a:p>
          <a:p>
            <a:pPr lvl="3" eaLnBrk="1" latinLnBrk="0" hangingPunct="1"/>
            <a:r>
              <a:rPr lang="nl-NL" smtClean="0"/>
              <a:t>Vierde niveau</a:t>
            </a:r>
          </a:p>
          <a:p>
            <a:pPr lvl="4" eaLnBrk="1" latinLnBrk="0" hangingPunct="1"/>
            <a:r>
              <a:rPr lang="nl-NL" smtClean="0"/>
              <a:t>Vijfde niveau</a:t>
            </a:r>
            <a:endParaRPr kumimoji="0" lang="en-US"/>
          </a:p>
        </p:txBody>
      </p:sp>
      <p:sp>
        <p:nvSpPr>
          <p:cNvPr id="4" name="Tijdelijke aanduiding voor datum 3"/>
          <p:cNvSpPr>
            <a:spLocks noGrp="1"/>
          </p:cNvSpPr>
          <p:nvPr>
            <p:ph type="dt" sz="half" idx="10"/>
          </p:nvPr>
        </p:nvSpPr>
        <p:spPr/>
        <p:txBody>
          <a:bodyPr/>
          <a:lstStyle/>
          <a:p>
            <a:fld id="{CC56A428-3F90-43A6-A2D4-C5502DD150B6}" type="datetimeFigureOut">
              <a:rPr lang="nl-NL" smtClean="0"/>
              <a:pPr/>
              <a:t>25-9-2013</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9014934F-323B-4F5A-B6E5-4C43C017F2AE}" type="slidenum">
              <a:rPr lang="nl-NL" smtClean="0"/>
              <a:pPr/>
              <a:t>‹#›</a:t>
            </a:fld>
            <a:endParaRPr lang="nl-NL"/>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e titel en tekst">
    <p:bg>
      <p:bgRef idx="1001">
        <a:schemeClr val="bg1"/>
      </p:bgRef>
    </p:bg>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553200" y="609600"/>
            <a:ext cx="2057400" cy="5516563"/>
          </a:xfrm>
        </p:spPr>
        <p:txBody>
          <a:bodyPr vert="eaVert"/>
          <a:lstStyle/>
          <a:p>
            <a:r>
              <a:rPr kumimoji="0" lang="nl-NL" smtClean="0"/>
              <a:t>Klik om de stijl te bewerken</a:t>
            </a:r>
            <a:endParaRPr kumimoji="0" lang="en-US"/>
          </a:p>
        </p:txBody>
      </p:sp>
      <p:sp>
        <p:nvSpPr>
          <p:cNvPr id="3" name="Tijdelijke aanduiding voor verticale tekst 2"/>
          <p:cNvSpPr>
            <a:spLocks noGrp="1"/>
          </p:cNvSpPr>
          <p:nvPr>
            <p:ph type="body" orient="vert" idx="1"/>
          </p:nvPr>
        </p:nvSpPr>
        <p:spPr>
          <a:xfrm>
            <a:off x="457200" y="609600"/>
            <a:ext cx="5562600" cy="5516564"/>
          </a:xfrm>
        </p:spPr>
        <p:txBody>
          <a:bodyPr vert="eaVert"/>
          <a:lstStyle/>
          <a:p>
            <a:pPr lvl="0" eaLnBrk="1" latinLnBrk="0" hangingPunct="1"/>
            <a:r>
              <a:rPr lang="nl-NL" smtClean="0"/>
              <a:t>Klik om de modelstijlen te bewerken</a:t>
            </a:r>
          </a:p>
          <a:p>
            <a:pPr lvl="1" eaLnBrk="1" latinLnBrk="0" hangingPunct="1"/>
            <a:r>
              <a:rPr lang="nl-NL" smtClean="0"/>
              <a:t>Tweede niveau</a:t>
            </a:r>
          </a:p>
          <a:p>
            <a:pPr lvl="2" eaLnBrk="1" latinLnBrk="0" hangingPunct="1"/>
            <a:r>
              <a:rPr lang="nl-NL" smtClean="0"/>
              <a:t>Derde niveau</a:t>
            </a:r>
          </a:p>
          <a:p>
            <a:pPr lvl="3" eaLnBrk="1" latinLnBrk="0" hangingPunct="1"/>
            <a:r>
              <a:rPr lang="nl-NL" smtClean="0"/>
              <a:t>Vierde niveau</a:t>
            </a:r>
          </a:p>
          <a:p>
            <a:pPr lvl="4" eaLnBrk="1" latinLnBrk="0" hangingPunct="1"/>
            <a:r>
              <a:rPr lang="nl-NL" smtClean="0"/>
              <a:t>Vijfde niveau</a:t>
            </a:r>
            <a:endParaRPr kumimoji="0" lang="en-US"/>
          </a:p>
        </p:txBody>
      </p:sp>
      <p:sp>
        <p:nvSpPr>
          <p:cNvPr id="4" name="Tijdelijke aanduiding voor datum 3"/>
          <p:cNvSpPr>
            <a:spLocks noGrp="1"/>
          </p:cNvSpPr>
          <p:nvPr>
            <p:ph type="dt" sz="half" idx="10"/>
          </p:nvPr>
        </p:nvSpPr>
        <p:spPr>
          <a:xfrm>
            <a:off x="6553200" y="6248402"/>
            <a:ext cx="2209800" cy="365125"/>
          </a:xfrm>
        </p:spPr>
        <p:txBody>
          <a:bodyPr/>
          <a:lstStyle/>
          <a:p>
            <a:fld id="{CC56A428-3F90-43A6-A2D4-C5502DD150B6}" type="datetimeFigureOut">
              <a:rPr lang="nl-NL" smtClean="0"/>
              <a:pPr/>
              <a:t>25-9-2013</a:t>
            </a:fld>
            <a:endParaRPr lang="nl-NL"/>
          </a:p>
        </p:txBody>
      </p:sp>
      <p:sp>
        <p:nvSpPr>
          <p:cNvPr id="5" name="Tijdelijke aanduiding voor voettekst 4"/>
          <p:cNvSpPr>
            <a:spLocks noGrp="1"/>
          </p:cNvSpPr>
          <p:nvPr>
            <p:ph type="ftr" sz="quarter" idx="11"/>
          </p:nvPr>
        </p:nvSpPr>
        <p:spPr>
          <a:xfrm>
            <a:off x="457201" y="6248207"/>
            <a:ext cx="5573483" cy="365125"/>
          </a:xfrm>
        </p:spPr>
        <p:txBody>
          <a:bodyPr/>
          <a:lstStyle/>
          <a:p>
            <a:endParaRPr lang="nl-NL"/>
          </a:p>
        </p:txBody>
      </p:sp>
      <p:sp>
        <p:nvSpPr>
          <p:cNvPr id="7" name="Rechthoek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hthoek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hthoek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Tijdelijke aanduiding voor dianummer 5"/>
          <p:cNvSpPr>
            <a:spLocks noGrp="1"/>
          </p:cNvSpPr>
          <p:nvPr>
            <p:ph type="sldNum" sz="quarter" idx="12"/>
          </p:nvPr>
        </p:nvSpPr>
        <p:spPr>
          <a:xfrm rot="5400000">
            <a:off x="5989638" y="144462"/>
            <a:ext cx="533400" cy="244476"/>
          </a:xfrm>
        </p:spPr>
        <p:txBody>
          <a:bodyPr/>
          <a:lstStyle/>
          <a:p>
            <a:fld id="{9014934F-323B-4F5A-B6E5-4C43C017F2AE}" type="slidenum">
              <a:rPr lang="nl-NL" smtClean="0"/>
              <a:pPr/>
              <a:t>‹#›</a:t>
            </a:fld>
            <a:endParaRPr lang="nl-NL"/>
          </a:p>
        </p:txBody>
      </p:sp>
    </p:spTree>
  </p:cSld>
  <p:clrMapOvr>
    <a:overrideClrMapping bg1="lt1" tx1="dk1" bg2="lt2" tx2="dk2" accent1="accent1" accent2="accent2" accent3="accent3" accent4="accent4" accent5="accent5" accent6="accent6" hlink="hlink" folHlink="folHlink"/>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a:xfrm>
            <a:off x="612648" y="228600"/>
            <a:ext cx="8153400" cy="990600"/>
          </a:xfrm>
        </p:spPr>
        <p:txBody>
          <a:bodyPr/>
          <a:lstStyle/>
          <a:p>
            <a:r>
              <a:rPr kumimoji="0" lang="nl-NL" smtClean="0"/>
              <a:t>Klik om de stijl te bewerken</a:t>
            </a:r>
            <a:endParaRPr kumimoji="0" lang="en-US"/>
          </a:p>
        </p:txBody>
      </p:sp>
      <p:sp>
        <p:nvSpPr>
          <p:cNvPr id="4" name="Tijdelijke aanduiding voor datum 3"/>
          <p:cNvSpPr>
            <a:spLocks noGrp="1"/>
          </p:cNvSpPr>
          <p:nvPr>
            <p:ph type="dt" sz="half" idx="10"/>
          </p:nvPr>
        </p:nvSpPr>
        <p:spPr/>
        <p:txBody>
          <a:bodyPr/>
          <a:lstStyle/>
          <a:p>
            <a:fld id="{CC56A428-3F90-43A6-A2D4-C5502DD150B6}" type="datetimeFigureOut">
              <a:rPr lang="nl-NL" smtClean="0"/>
              <a:pPr/>
              <a:t>25-9-2013</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lvl1pPr>
              <a:defRPr>
                <a:solidFill>
                  <a:srgbClr val="FFFFFF"/>
                </a:solidFill>
              </a:defRPr>
            </a:lvl1pPr>
          </a:lstStyle>
          <a:p>
            <a:fld id="{9014934F-323B-4F5A-B6E5-4C43C017F2AE}" type="slidenum">
              <a:rPr lang="nl-NL" smtClean="0"/>
              <a:pPr/>
              <a:t>‹#›</a:t>
            </a:fld>
            <a:endParaRPr lang="nl-NL"/>
          </a:p>
        </p:txBody>
      </p:sp>
      <p:sp>
        <p:nvSpPr>
          <p:cNvPr id="8" name="Tijdelijke aanduiding voor inhoud 7"/>
          <p:cNvSpPr>
            <a:spLocks noGrp="1"/>
          </p:cNvSpPr>
          <p:nvPr>
            <p:ph sz="quarter" idx="1"/>
          </p:nvPr>
        </p:nvSpPr>
        <p:spPr>
          <a:xfrm>
            <a:off x="612648" y="1600200"/>
            <a:ext cx="8153400" cy="4495800"/>
          </a:xfrm>
        </p:spPr>
        <p:txBody>
          <a:bodyPr/>
          <a:lstStyle/>
          <a:p>
            <a:pPr lvl="0" eaLnBrk="1" latinLnBrk="0" hangingPunct="1"/>
            <a:r>
              <a:rPr lang="nl-NL" smtClean="0"/>
              <a:t>Klik om de modelstijlen te bewerken</a:t>
            </a:r>
          </a:p>
          <a:p>
            <a:pPr lvl="1" eaLnBrk="1" latinLnBrk="0" hangingPunct="1"/>
            <a:r>
              <a:rPr lang="nl-NL" smtClean="0"/>
              <a:t>Tweede niveau</a:t>
            </a:r>
          </a:p>
          <a:p>
            <a:pPr lvl="2" eaLnBrk="1" latinLnBrk="0" hangingPunct="1"/>
            <a:r>
              <a:rPr lang="nl-NL" smtClean="0"/>
              <a:t>Derde niveau</a:t>
            </a:r>
          </a:p>
          <a:p>
            <a:pPr lvl="3" eaLnBrk="1" latinLnBrk="0" hangingPunct="1"/>
            <a:r>
              <a:rPr lang="nl-NL" smtClean="0"/>
              <a:t>Vierde niveau</a:t>
            </a:r>
          </a:p>
          <a:p>
            <a:pPr lvl="4" eaLnBrk="1" latinLnBrk="0" hangingPunct="1"/>
            <a:r>
              <a:rPr lang="nl-NL" smtClean="0"/>
              <a:t>Vijfde niveau</a:t>
            </a:r>
            <a:endParaRPr kumimoji="0"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ekop">
    <p:bg>
      <p:bgRef idx="1003">
        <a:schemeClr val="bg1"/>
      </p:bgRef>
    </p:bg>
    <p:spTree>
      <p:nvGrpSpPr>
        <p:cNvPr id="1" name=""/>
        <p:cNvGrpSpPr/>
        <p:nvPr/>
      </p:nvGrpSpPr>
      <p:grpSpPr>
        <a:xfrm>
          <a:off x="0" y="0"/>
          <a:ext cx="0" cy="0"/>
          <a:chOff x="0" y="0"/>
          <a:chExt cx="0" cy="0"/>
        </a:xfrm>
      </p:grpSpPr>
      <p:sp>
        <p:nvSpPr>
          <p:cNvPr id="3" name="Tijdelijke aanduiding voor tekst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nl-NL" smtClean="0"/>
              <a:t>Klik om de modelstijlen te bewerken</a:t>
            </a:r>
          </a:p>
        </p:txBody>
      </p:sp>
      <p:sp>
        <p:nvSpPr>
          <p:cNvPr id="7" name="Rechthoek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hthoek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hthoek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el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nl-NL" smtClean="0"/>
              <a:t>Klik om de stijl te bewerken</a:t>
            </a:r>
            <a:endParaRPr kumimoji="0" lang="en-US"/>
          </a:p>
        </p:txBody>
      </p:sp>
      <p:sp>
        <p:nvSpPr>
          <p:cNvPr id="12" name="Tijdelijke aanduiding voor datum 11"/>
          <p:cNvSpPr>
            <a:spLocks noGrp="1"/>
          </p:cNvSpPr>
          <p:nvPr>
            <p:ph type="dt" sz="half" idx="10"/>
          </p:nvPr>
        </p:nvSpPr>
        <p:spPr/>
        <p:txBody>
          <a:bodyPr/>
          <a:lstStyle/>
          <a:p>
            <a:fld id="{CC56A428-3F90-43A6-A2D4-C5502DD150B6}" type="datetimeFigureOut">
              <a:rPr lang="nl-NL" smtClean="0"/>
              <a:pPr/>
              <a:t>25-9-2013</a:t>
            </a:fld>
            <a:endParaRPr lang="nl-NL"/>
          </a:p>
        </p:txBody>
      </p:sp>
      <p:sp>
        <p:nvSpPr>
          <p:cNvPr id="13" name="Tijdelijke aanduiding voor dianumm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9014934F-323B-4F5A-B6E5-4C43C017F2AE}" type="slidenum">
              <a:rPr lang="nl-NL" smtClean="0"/>
              <a:pPr/>
              <a:t>‹#›</a:t>
            </a:fld>
            <a:endParaRPr lang="nl-NL"/>
          </a:p>
        </p:txBody>
      </p:sp>
      <p:sp>
        <p:nvSpPr>
          <p:cNvPr id="14" name="Tijdelijke aanduiding voor voettekst 13"/>
          <p:cNvSpPr>
            <a:spLocks noGrp="1"/>
          </p:cNvSpPr>
          <p:nvPr>
            <p:ph type="ftr" sz="quarter" idx="12"/>
          </p:nvPr>
        </p:nvSpPr>
        <p:spPr/>
        <p:txBody>
          <a:bodyPr/>
          <a:lstStyle/>
          <a:p>
            <a:endParaRPr lang="nl-NL"/>
          </a:p>
        </p:txBody>
      </p:sp>
    </p:spTree>
  </p:cSld>
  <p:clrMapOvr>
    <a:overrideClrMapping bg1="lt1" tx1="dk1" bg2="lt2" tx2="dk2" accent1="accent1" accent2="accent2" accent3="accent3" accent4="accent4" accent5="accent5" accent6="accent6" hlink="hlink" folHlink="folHlink"/>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kumimoji="0" lang="nl-NL" smtClean="0"/>
              <a:t>Klik om de stijl te bewerken</a:t>
            </a:r>
            <a:endParaRPr kumimoji="0" lang="en-US"/>
          </a:p>
        </p:txBody>
      </p:sp>
      <p:sp>
        <p:nvSpPr>
          <p:cNvPr id="9" name="Tijdelijke aanduiding voor inhoud 8"/>
          <p:cNvSpPr>
            <a:spLocks noGrp="1"/>
          </p:cNvSpPr>
          <p:nvPr>
            <p:ph sz="quarter" idx="1"/>
          </p:nvPr>
        </p:nvSpPr>
        <p:spPr>
          <a:xfrm>
            <a:off x="609600" y="1589567"/>
            <a:ext cx="3886200" cy="4572000"/>
          </a:xfrm>
        </p:spPr>
        <p:txBody>
          <a:bodyPr/>
          <a:lstStyle/>
          <a:p>
            <a:pPr lvl="0" eaLnBrk="1" latinLnBrk="0" hangingPunct="1"/>
            <a:r>
              <a:rPr lang="nl-NL" smtClean="0"/>
              <a:t>Klik om de modelstijlen te bewerken</a:t>
            </a:r>
          </a:p>
          <a:p>
            <a:pPr lvl="1" eaLnBrk="1" latinLnBrk="0" hangingPunct="1"/>
            <a:r>
              <a:rPr lang="nl-NL" smtClean="0"/>
              <a:t>Tweede niveau</a:t>
            </a:r>
          </a:p>
          <a:p>
            <a:pPr lvl="2" eaLnBrk="1" latinLnBrk="0" hangingPunct="1"/>
            <a:r>
              <a:rPr lang="nl-NL" smtClean="0"/>
              <a:t>Derde niveau</a:t>
            </a:r>
          </a:p>
          <a:p>
            <a:pPr lvl="3" eaLnBrk="1" latinLnBrk="0" hangingPunct="1"/>
            <a:r>
              <a:rPr lang="nl-NL" smtClean="0"/>
              <a:t>Vierde niveau</a:t>
            </a:r>
          </a:p>
          <a:p>
            <a:pPr lvl="4" eaLnBrk="1" latinLnBrk="0" hangingPunct="1"/>
            <a:r>
              <a:rPr lang="nl-NL" smtClean="0"/>
              <a:t>Vijfde niveau</a:t>
            </a:r>
            <a:endParaRPr kumimoji="0" lang="en-US"/>
          </a:p>
        </p:txBody>
      </p:sp>
      <p:sp>
        <p:nvSpPr>
          <p:cNvPr id="11" name="Tijdelijke aanduiding voor inhoud 10"/>
          <p:cNvSpPr>
            <a:spLocks noGrp="1"/>
          </p:cNvSpPr>
          <p:nvPr>
            <p:ph sz="quarter" idx="2"/>
          </p:nvPr>
        </p:nvSpPr>
        <p:spPr>
          <a:xfrm>
            <a:off x="4844901" y="1589567"/>
            <a:ext cx="3886200" cy="4572000"/>
          </a:xfrm>
        </p:spPr>
        <p:txBody>
          <a:bodyPr/>
          <a:lstStyle/>
          <a:p>
            <a:pPr lvl="0" eaLnBrk="1" latinLnBrk="0" hangingPunct="1"/>
            <a:r>
              <a:rPr lang="nl-NL" smtClean="0"/>
              <a:t>Klik om de modelstijlen te bewerken</a:t>
            </a:r>
          </a:p>
          <a:p>
            <a:pPr lvl="1" eaLnBrk="1" latinLnBrk="0" hangingPunct="1"/>
            <a:r>
              <a:rPr lang="nl-NL" smtClean="0"/>
              <a:t>Tweede niveau</a:t>
            </a:r>
          </a:p>
          <a:p>
            <a:pPr lvl="2" eaLnBrk="1" latinLnBrk="0" hangingPunct="1"/>
            <a:r>
              <a:rPr lang="nl-NL" smtClean="0"/>
              <a:t>Derde niveau</a:t>
            </a:r>
          </a:p>
          <a:p>
            <a:pPr lvl="3" eaLnBrk="1" latinLnBrk="0" hangingPunct="1"/>
            <a:r>
              <a:rPr lang="nl-NL" smtClean="0"/>
              <a:t>Vierde niveau</a:t>
            </a:r>
          </a:p>
          <a:p>
            <a:pPr lvl="4" eaLnBrk="1" latinLnBrk="0" hangingPunct="1"/>
            <a:r>
              <a:rPr lang="nl-NL" smtClean="0"/>
              <a:t>Vijfde niveau</a:t>
            </a:r>
            <a:endParaRPr kumimoji="0" lang="en-US"/>
          </a:p>
        </p:txBody>
      </p:sp>
      <p:sp>
        <p:nvSpPr>
          <p:cNvPr id="8" name="Tijdelijke aanduiding voor datum 7"/>
          <p:cNvSpPr>
            <a:spLocks noGrp="1"/>
          </p:cNvSpPr>
          <p:nvPr>
            <p:ph type="dt" sz="half" idx="15"/>
          </p:nvPr>
        </p:nvSpPr>
        <p:spPr/>
        <p:txBody>
          <a:bodyPr rtlCol="0"/>
          <a:lstStyle/>
          <a:p>
            <a:fld id="{CC56A428-3F90-43A6-A2D4-C5502DD150B6}" type="datetimeFigureOut">
              <a:rPr lang="nl-NL" smtClean="0"/>
              <a:pPr/>
              <a:t>25-9-2013</a:t>
            </a:fld>
            <a:endParaRPr lang="nl-NL"/>
          </a:p>
        </p:txBody>
      </p:sp>
      <p:sp>
        <p:nvSpPr>
          <p:cNvPr id="10" name="Tijdelijke aanduiding voor dianummer 9"/>
          <p:cNvSpPr>
            <a:spLocks noGrp="1"/>
          </p:cNvSpPr>
          <p:nvPr>
            <p:ph type="sldNum" sz="quarter" idx="16"/>
          </p:nvPr>
        </p:nvSpPr>
        <p:spPr/>
        <p:txBody>
          <a:bodyPr rtlCol="0"/>
          <a:lstStyle/>
          <a:p>
            <a:fld id="{9014934F-323B-4F5A-B6E5-4C43C017F2AE}" type="slidenum">
              <a:rPr lang="nl-NL" smtClean="0"/>
              <a:pPr/>
              <a:t>‹#›</a:t>
            </a:fld>
            <a:endParaRPr lang="nl-NL"/>
          </a:p>
        </p:txBody>
      </p:sp>
      <p:sp>
        <p:nvSpPr>
          <p:cNvPr id="12" name="Tijdelijke aanduiding voor voettekst 11"/>
          <p:cNvSpPr>
            <a:spLocks noGrp="1"/>
          </p:cNvSpPr>
          <p:nvPr>
            <p:ph type="ftr" sz="quarter" idx="17"/>
          </p:nvPr>
        </p:nvSpPr>
        <p:spPr/>
        <p:txBody>
          <a:bodyPr rtlCol="0"/>
          <a:lstStyle/>
          <a:p>
            <a:endParaRPr lang="nl-NL"/>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533400" y="273050"/>
            <a:ext cx="8153400" cy="869950"/>
          </a:xfrm>
        </p:spPr>
        <p:txBody>
          <a:bodyPr anchor="ctr"/>
          <a:lstStyle>
            <a:lvl1pPr>
              <a:defRPr/>
            </a:lvl1pPr>
          </a:lstStyle>
          <a:p>
            <a:r>
              <a:rPr kumimoji="0" lang="nl-NL" smtClean="0"/>
              <a:t>Klik om de stijl te bewerken</a:t>
            </a:r>
            <a:endParaRPr kumimoji="0" lang="en-US"/>
          </a:p>
        </p:txBody>
      </p:sp>
      <p:sp>
        <p:nvSpPr>
          <p:cNvPr id="11" name="Tijdelijke aanduiding voor inhoud 10"/>
          <p:cNvSpPr>
            <a:spLocks noGrp="1"/>
          </p:cNvSpPr>
          <p:nvPr>
            <p:ph sz="quarter" idx="2"/>
          </p:nvPr>
        </p:nvSpPr>
        <p:spPr>
          <a:xfrm>
            <a:off x="609600" y="2438400"/>
            <a:ext cx="3886200" cy="3581400"/>
          </a:xfrm>
        </p:spPr>
        <p:txBody>
          <a:bodyPr/>
          <a:lstStyle/>
          <a:p>
            <a:pPr lvl="0" eaLnBrk="1" latinLnBrk="0" hangingPunct="1"/>
            <a:r>
              <a:rPr lang="nl-NL" smtClean="0"/>
              <a:t>Klik om de modelstijlen te bewerken</a:t>
            </a:r>
          </a:p>
          <a:p>
            <a:pPr lvl="1" eaLnBrk="1" latinLnBrk="0" hangingPunct="1"/>
            <a:r>
              <a:rPr lang="nl-NL" smtClean="0"/>
              <a:t>Tweede niveau</a:t>
            </a:r>
          </a:p>
          <a:p>
            <a:pPr lvl="2" eaLnBrk="1" latinLnBrk="0" hangingPunct="1"/>
            <a:r>
              <a:rPr lang="nl-NL" smtClean="0"/>
              <a:t>Derde niveau</a:t>
            </a:r>
          </a:p>
          <a:p>
            <a:pPr lvl="3" eaLnBrk="1" latinLnBrk="0" hangingPunct="1"/>
            <a:r>
              <a:rPr lang="nl-NL" smtClean="0"/>
              <a:t>Vierde niveau</a:t>
            </a:r>
          </a:p>
          <a:p>
            <a:pPr lvl="4" eaLnBrk="1" latinLnBrk="0" hangingPunct="1"/>
            <a:r>
              <a:rPr lang="nl-NL" smtClean="0"/>
              <a:t>Vijfde niveau</a:t>
            </a:r>
            <a:endParaRPr kumimoji="0" lang="en-US"/>
          </a:p>
        </p:txBody>
      </p:sp>
      <p:sp>
        <p:nvSpPr>
          <p:cNvPr id="13" name="Tijdelijke aanduiding voor inhoud 12"/>
          <p:cNvSpPr>
            <a:spLocks noGrp="1"/>
          </p:cNvSpPr>
          <p:nvPr>
            <p:ph sz="quarter" idx="4"/>
          </p:nvPr>
        </p:nvSpPr>
        <p:spPr>
          <a:xfrm>
            <a:off x="4800600" y="2438400"/>
            <a:ext cx="3886200" cy="3581400"/>
          </a:xfrm>
        </p:spPr>
        <p:txBody>
          <a:bodyPr/>
          <a:lstStyle/>
          <a:p>
            <a:pPr lvl="0" eaLnBrk="1" latinLnBrk="0" hangingPunct="1"/>
            <a:r>
              <a:rPr lang="nl-NL" smtClean="0"/>
              <a:t>Klik om de modelstijlen te bewerken</a:t>
            </a:r>
          </a:p>
          <a:p>
            <a:pPr lvl="1" eaLnBrk="1" latinLnBrk="0" hangingPunct="1"/>
            <a:r>
              <a:rPr lang="nl-NL" smtClean="0"/>
              <a:t>Tweede niveau</a:t>
            </a:r>
          </a:p>
          <a:p>
            <a:pPr lvl="2" eaLnBrk="1" latinLnBrk="0" hangingPunct="1"/>
            <a:r>
              <a:rPr lang="nl-NL" smtClean="0"/>
              <a:t>Derde niveau</a:t>
            </a:r>
          </a:p>
          <a:p>
            <a:pPr lvl="3" eaLnBrk="1" latinLnBrk="0" hangingPunct="1"/>
            <a:r>
              <a:rPr lang="nl-NL" smtClean="0"/>
              <a:t>Vierde niveau</a:t>
            </a:r>
          </a:p>
          <a:p>
            <a:pPr lvl="4" eaLnBrk="1" latinLnBrk="0" hangingPunct="1"/>
            <a:r>
              <a:rPr lang="nl-NL" smtClean="0"/>
              <a:t>Vijfde niveau</a:t>
            </a:r>
            <a:endParaRPr kumimoji="0" lang="en-US"/>
          </a:p>
        </p:txBody>
      </p:sp>
      <p:sp>
        <p:nvSpPr>
          <p:cNvPr id="10" name="Tijdelijke aanduiding voor datum 9"/>
          <p:cNvSpPr>
            <a:spLocks noGrp="1"/>
          </p:cNvSpPr>
          <p:nvPr>
            <p:ph type="dt" sz="half" idx="15"/>
          </p:nvPr>
        </p:nvSpPr>
        <p:spPr/>
        <p:txBody>
          <a:bodyPr rtlCol="0"/>
          <a:lstStyle/>
          <a:p>
            <a:fld id="{CC56A428-3F90-43A6-A2D4-C5502DD150B6}" type="datetimeFigureOut">
              <a:rPr lang="nl-NL" smtClean="0"/>
              <a:pPr/>
              <a:t>25-9-2013</a:t>
            </a:fld>
            <a:endParaRPr lang="nl-NL"/>
          </a:p>
        </p:txBody>
      </p:sp>
      <p:sp>
        <p:nvSpPr>
          <p:cNvPr id="12" name="Tijdelijke aanduiding voor dianummer 11"/>
          <p:cNvSpPr>
            <a:spLocks noGrp="1"/>
          </p:cNvSpPr>
          <p:nvPr>
            <p:ph type="sldNum" sz="quarter" idx="16"/>
          </p:nvPr>
        </p:nvSpPr>
        <p:spPr/>
        <p:txBody>
          <a:bodyPr rtlCol="0"/>
          <a:lstStyle/>
          <a:p>
            <a:fld id="{9014934F-323B-4F5A-B6E5-4C43C017F2AE}" type="slidenum">
              <a:rPr lang="nl-NL" smtClean="0"/>
              <a:pPr/>
              <a:t>‹#›</a:t>
            </a:fld>
            <a:endParaRPr lang="nl-NL"/>
          </a:p>
        </p:txBody>
      </p:sp>
      <p:sp>
        <p:nvSpPr>
          <p:cNvPr id="14" name="Tijdelijke aanduiding voor voettekst 13"/>
          <p:cNvSpPr>
            <a:spLocks noGrp="1"/>
          </p:cNvSpPr>
          <p:nvPr>
            <p:ph type="ftr" sz="quarter" idx="17"/>
          </p:nvPr>
        </p:nvSpPr>
        <p:spPr/>
        <p:txBody>
          <a:bodyPr rtlCol="0"/>
          <a:lstStyle/>
          <a:p>
            <a:endParaRPr lang="nl-NL"/>
          </a:p>
        </p:txBody>
      </p:sp>
      <p:sp>
        <p:nvSpPr>
          <p:cNvPr id="16" name="Tijdelijke aanduiding voor tekst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nl-NL" smtClean="0"/>
              <a:t>Klik om de modelstijlen te bewerken</a:t>
            </a:r>
          </a:p>
        </p:txBody>
      </p:sp>
      <p:sp>
        <p:nvSpPr>
          <p:cNvPr id="15" name="Tijdelijke aanduiding voor tekst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nl-NL" smtClean="0"/>
              <a:t>Klik om de modelstijlen te bewerken</a:t>
            </a:r>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kumimoji="0" lang="nl-NL" smtClean="0"/>
              <a:t>Klik om de stijl te bewerken</a:t>
            </a:r>
            <a:endParaRPr kumimoji="0" lang="en-US"/>
          </a:p>
        </p:txBody>
      </p:sp>
      <p:sp>
        <p:nvSpPr>
          <p:cNvPr id="3" name="Tijdelijke aanduiding voor datum 2"/>
          <p:cNvSpPr>
            <a:spLocks noGrp="1"/>
          </p:cNvSpPr>
          <p:nvPr>
            <p:ph type="dt" sz="half" idx="10"/>
          </p:nvPr>
        </p:nvSpPr>
        <p:spPr/>
        <p:txBody>
          <a:bodyPr/>
          <a:lstStyle/>
          <a:p>
            <a:fld id="{CC56A428-3F90-43A6-A2D4-C5502DD150B6}" type="datetimeFigureOut">
              <a:rPr lang="nl-NL" smtClean="0"/>
              <a:pPr/>
              <a:t>25-9-2013</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lvl1pPr>
              <a:defRPr>
                <a:solidFill>
                  <a:srgbClr val="FFFFFF"/>
                </a:solidFill>
              </a:defRPr>
            </a:lvl1pPr>
          </a:lstStyle>
          <a:p>
            <a:fld id="{9014934F-323B-4F5A-B6E5-4C43C017F2AE}" type="slidenum">
              <a:rPr lang="nl-NL" smtClean="0"/>
              <a:pPr/>
              <a:t>‹#›</a:t>
            </a:fld>
            <a:endParaRPr lang="nl-NL"/>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CC56A428-3F90-43A6-A2D4-C5502DD150B6}" type="datetimeFigureOut">
              <a:rPr lang="nl-NL" smtClean="0"/>
              <a:pPr/>
              <a:t>25-9-2013</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a:xfrm>
            <a:off x="0" y="6248400"/>
            <a:ext cx="533400" cy="381000"/>
          </a:xfrm>
        </p:spPr>
        <p:txBody>
          <a:bodyPr/>
          <a:lstStyle>
            <a:lvl1pPr>
              <a:defRPr>
                <a:solidFill>
                  <a:schemeClr val="tx2"/>
                </a:solidFill>
              </a:defRPr>
            </a:lvl1pPr>
          </a:lstStyle>
          <a:p>
            <a:fld id="{9014934F-323B-4F5A-B6E5-4C43C017F2AE}" type="slidenum">
              <a:rPr lang="nl-NL" smtClean="0"/>
              <a:pPr/>
              <a:t>‹#›</a:t>
            </a:fld>
            <a:endParaRPr lang="nl-NL"/>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609600" y="273050"/>
            <a:ext cx="8077200" cy="869950"/>
          </a:xfrm>
        </p:spPr>
        <p:txBody>
          <a:bodyPr anchor="ctr"/>
          <a:lstStyle>
            <a:lvl1pPr algn="l">
              <a:buNone/>
              <a:defRPr sz="4400" b="0"/>
            </a:lvl1pPr>
          </a:lstStyle>
          <a:p>
            <a:r>
              <a:rPr kumimoji="0" lang="nl-NL" smtClean="0"/>
              <a:t>Klik om de stijl te bewerken</a:t>
            </a:r>
            <a:endParaRPr kumimoji="0" lang="en-US"/>
          </a:p>
        </p:txBody>
      </p:sp>
      <p:sp>
        <p:nvSpPr>
          <p:cNvPr id="5" name="Tijdelijke aanduiding voor datum 4"/>
          <p:cNvSpPr>
            <a:spLocks noGrp="1"/>
          </p:cNvSpPr>
          <p:nvPr>
            <p:ph type="dt" sz="half" idx="10"/>
          </p:nvPr>
        </p:nvSpPr>
        <p:spPr/>
        <p:txBody>
          <a:bodyPr/>
          <a:lstStyle/>
          <a:p>
            <a:fld id="{CC56A428-3F90-43A6-A2D4-C5502DD150B6}" type="datetimeFigureOut">
              <a:rPr lang="nl-NL" smtClean="0"/>
              <a:pPr/>
              <a:t>25-9-2013</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lvl1pPr>
              <a:defRPr>
                <a:solidFill>
                  <a:srgbClr val="FFFFFF"/>
                </a:solidFill>
              </a:defRPr>
            </a:lvl1pPr>
          </a:lstStyle>
          <a:p>
            <a:fld id="{9014934F-323B-4F5A-B6E5-4C43C017F2AE}" type="slidenum">
              <a:rPr lang="nl-NL" smtClean="0"/>
              <a:pPr/>
              <a:t>‹#›</a:t>
            </a:fld>
            <a:endParaRPr lang="nl-NL"/>
          </a:p>
        </p:txBody>
      </p:sp>
      <p:sp>
        <p:nvSpPr>
          <p:cNvPr id="3" name="Tijdelijke aanduiding voor tekst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nl-NL" smtClean="0"/>
              <a:t>Klik om de modelstijlen te bewerken</a:t>
            </a:r>
          </a:p>
        </p:txBody>
      </p:sp>
      <p:sp>
        <p:nvSpPr>
          <p:cNvPr id="9" name="Tijdelijke aanduiding voor inhoud 8"/>
          <p:cNvSpPr>
            <a:spLocks noGrp="1"/>
          </p:cNvSpPr>
          <p:nvPr>
            <p:ph sz="quarter" idx="1"/>
          </p:nvPr>
        </p:nvSpPr>
        <p:spPr>
          <a:xfrm>
            <a:off x="2362200" y="1752600"/>
            <a:ext cx="6400800" cy="4419600"/>
          </a:xfrm>
        </p:spPr>
        <p:txBody>
          <a:bodyPr/>
          <a:lstStyle/>
          <a:p>
            <a:pPr lvl="0" eaLnBrk="1" latinLnBrk="0" hangingPunct="1"/>
            <a:r>
              <a:rPr lang="nl-NL" smtClean="0"/>
              <a:t>Klik om de modelstijlen te bewerken</a:t>
            </a:r>
          </a:p>
          <a:p>
            <a:pPr lvl="1" eaLnBrk="1" latinLnBrk="0" hangingPunct="1"/>
            <a:r>
              <a:rPr lang="nl-NL" smtClean="0"/>
              <a:t>Tweede niveau</a:t>
            </a:r>
          </a:p>
          <a:p>
            <a:pPr lvl="2" eaLnBrk="1" latinLnBrk="0" hangingPunct="1"/>
            <a:r>
              <a:rPr lang="nl-NL" smtClean="0"/>
              <a:t>Derde niveau</a:t>
            </a:r>
          </a:p>
          <a:p>
            <a:pPr lvl="3" eaLnBrk="1" latinLnBrk="0" hangingPunct="1"/>
            <a:r>
              <a:rPr lang="nl-NL" smtClean="0"/>
              <a:t>Vierde niveau</a:t>
            </a:r>
          </a:p>
          <a:p>
            <a:pPr lvl="4" eaLnBrk="1" latinLnBrk="0" hangingPunct="1"/>
            <a:r>
              <a:rPr lang="nl-NL" smtClean="0"/>
              <a:t>Vijfde niveau</a:t>
            </a:r>
            <a:endParaRPr kumimoji="0"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Afbeelding met bijschrift">
    <p:bg>
      <p:bgRef idx="1003">
        <a:schemeClr val="bg2"/>
      </p:bgRef>
    </p:bg>
    <p:spTree>
      <p:nvGrpSpPr>
        <p:cNvPr id="1" name=""/>
        <p:cNvGrpSpPr/>
        <p:nvPr/>
      </p:nvGrpSpPr>
      <p:grpSpPr>
        <a:xfrm>
          <a:off x="0" y="0"/>
          <a:ext cx="0" cy="0"/>
          <a:chOff x="0" y="0"/>
          <a:chExt cx="0" cy="0"/>
        </a:xfrm>
      </p:grpSpPr>
      <p:sp>
        <p:nvSpPr>
          <p:cNvPr id="4" name="Tijdelijke aanduiding voor tekst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nl-NL" smtClean="0"/>
              <a:t>Klik om de modelstijlen te bewerken</a:t>
            </a:r>
          </a:p>
        </p:txBody>
      </p:sp>
      <p:sp>
        <p:nvSpPr>
          <p:cNvPr id="8" name="Rechthoek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hthoek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hthoek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el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nl-NL" smtClean="0"/>
              <a:t>Klik om de stijl te bewerken</a:t>
            </a:r>
            <a:endParaRPr kumimoji="0" lang="en-US"/>
          </a:p>
        </p:txBody>
      </p:sp>
      <p:sp>
        <p:nvSpPr>
          <p:cNvPr id="11" name="Rechthoek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Tijdelijke aanduiding voor datum 11"/>
          <p:cNvSpPr>
            <a:spLocks noGrp="1"/>
          </p:cNvSpPr>
          <p:nvPr>
            <p:ph type="dt" sz="half" idx="10"/>
          </p:nvPr>
        </p:nvSpPr>
        <p:spPr>
          <a:xfrm>
            <a:off x="6248400" y="6248400"/>
            <a:ext cx="2667000" cy="365125"/>
          </a:xfrm>
        </p:spPr>
        <p:txBody>
          <a:bodyPr rtlCol="0"/>
          <a:lstStyle/>
          <a:p>
            <a:fld id="{CC56A428-3F90-43A6-A2D4-C5502DD150B6}" type="datetimeFigureOut">
              <a:rPr lang="nl-NL" smtClean="0"/>
              <a:pPr/>
              <a:t>25-9-2013</a:t>
            </a:fld>
            <a:endParaRPr lang="nl-NL"/>
          </a:p>
        </p:txBody>
      </p:sp>
      <p:sp>
        <p:nvSpPr>
          <p:cNvPr id="13" name="Tijdelijke aanduiding voor dianummer 12"/>
          <p:cNvSpPr>
            <a:spLocks noGrp="1"/>
          </p:cNvSpPr>
          <p:nvPr>
            <p:ph type="sldNum" sz="quarter" idx="11"/>
          </p:nvPr>
        </p:nvSpPr>
        <p:spPr>
          <a:xfrm>
            <a:off x="0" y="4667249"/>
            <a:ext cx="1447800" cy="663578"/>
          </a:xfrm>
        </p:spPr>
        <p:txBody>
          <a:bodyPr rtlCol="0"/>
          <a:lstStyle>
            <a:lvl1pPr>
              <a:defRPr sz="2800"/>
            </a:lvl1pPr>
          </a:lstStyle>
          <a:p>
            <a:fld id="{9014934F-323B-4F5A-B6E5-4C43C017F2AE}" type="slidenum">
              <a:rPr lang="nl-NL" smtClean="0"/>
              <a:pPr/>
              <a:t>‹#›</a:t>
            </a:fld>
            <a:endParaRPr lang="nl-NL"/>
          </a:p>
        </p:txBody>
      </p:sp>
      <p:sp>
        <p:nvSpPr>
          <p:cNvPr id="14" name="Tijdelijke aanduiding voor voettekst 13"/>
          <p:cNvSpPr>
            <a:spLocks noGrp="1"/>
          </p:cNvSpPr>
          <p:nvPr>
            <p:ph type="ftr" sz="quarter" idx="12"/>
          </p:nvPr>
        </p:nvSpPr>
        <p:spPr>
          <a:xfrm>
            <a:off x="1600200" y="6248206"/>
            <a:ext cx="4572000" cy="365125"/>
          </a:xfrm>
        </p:spPr>
        <p:txBody>
          <a:bodyPr rtlCol="0"/>
          <a:lstStyle/>
          <a:p>
            <a:endParaRPr lang="nl-NL"/>
          </a:p>
        </p:txBody>
      </p:sp>
      <p:sp>
        <p:nvSpPr>
          <p:cNvPr id="3" name="Tijdelijke aanduiding voor afbeelding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nl-NL" smtClean="0"/>
              <a:t>Klik op het pictogram als u een afbeelding wilt toevoegen</a:t>
            </a:r>
            <a:endParaRPr kumimoji="0" lang="en-US" dirty="0"/>
          </a:p>
        </p:txBody>
      </p:sp>
    </p:spTree>
  </p:cSld>
  <p:clrMapOvr>
    <a:overrideClrMapping bg1="lt1" tx1="dk1" bg2="lt2" tx2="dk2" accent1="accent1" accent2="accent2" accent3="accent3" accent4="accent4" accent5="accent5" accent6="accent6" hlink="hlink" folHlink="folHlink"/>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jdelijke aanduiding voor titel 21"/>
          <p:cNvSpPr>
            <a:spLocks noGrp="1"/>
          </p:cNvSpPr>
          <p:nvPr>
            <p:ph type="title"/>
          </p:nvPr>
        </p:nvSpPr>
        <p:spPr>
          <a:xfrm>
            <a:off x="609600" y="228600"/>
            <a:ext cx="8153400" cy="990600"/>
          </a:xfrm>
          <a:prstGeom prst="rect">
            <a:avLst/>
          </a:prstGeom>
        </p:spPr>
        <p:txBody>
          <a:bodyPr vert="horz" anchor="ctr">
            <a:normAutofit/>
          </a:bodyPr>
          <a:lstStyle/>
          <a:p>
            <a:r>
              <a:rPr kumimoji="0" lang="nl-NL" smtClean="0"/>
              <a:t>Klik om de stijl te bewerken</a:t>
            </a:r>
            <a:endParaRPr kumimoji="0" lang="en-US"/>
          </a:p>
        </p:txBody>
      </p:sp>
      <p:sp>
        <p:nvSpPr>
          <p:cNvPr id="13" name="Tijdelijke aanduiding voor tekst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nl-NL" smtClean="0"/>
              <a:t>Klik om de modelstijlen te bewerken</a:t>
            </a:r>
          </a:p>
          <a:p>
            <a:pPr lvl="1" eaLnBrk="1" latinLnBrk="0" hangingPunct="1"/>
            <a:r>
              <a:rPr kumimoji="0" lang="nl-NL" smtClean="0"/>
              <a:t>Tweede niveau</a:t>
            </a:r>
          </a:p>
          <a:p>
            <a:pPr lvl="2" eaLnBrk="1" latinLnBrk="0" hangingPunct="1"/>
            <a:r>
              <a:rPr kumimoji="0" lang="nl-NL" smtClean="0"/>
              <a:t>Derde niveau</a:t>
            </a:r>
          </a:p>
          <a:p>
            <a:pPr lvl="3" eaLnBrk="1" latinLnBrk="0" hangingPunct="1"/>
            <a:r>
              <a:rPr kumimoji="0" lang="nl-NL" smtClean="0"/>
              <a:t>Vierde niveau</a:t>
            </a:r>
          </a:p>
          <a:p>
            <a:pPr lvl="4" eaLnBrk="1" latinLnBrk="0" hangingPunct="1"/>
            <a:r>
              <a:rPr kumimoji="0" lang="nl-NL" smtClean="0"/>
              <a:t>Vijfde niveau</a:t>
            </a:r>
            <a:endParaRPr kumimoji="0" lang="en-US"/>
          </a:p>
        </p:txBody>
      </p:sp>
      <p:sp>
        <p:nvSpPr>
          <p:cNvPr id="14" name="Tijdelijke aanduiding voor datum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fld id="{CC56A428-3F90-43A6-A2D4-C5502DD150B6}" type="datetimeFigureOut">
              <a:rPr lang="nl-NL" smtClean="0"/>
              <a:pPr/>
              <a:t>25-9-2013</a:t>
            </a:fld>
            <a:endParaRPr lang="nl-NL"/>
          </a:p>
        </p:txBody>
      </p:sp>
      <p:sp>
        <p:nvSpPr>
          <p:cNvPr id="3" name="Tijdelijke aanduiding voor voettekst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endParaRPr lang="nl-NL"/>
          </a:p>
        </p:txBody>
      </p:sp>
      <p:sp>
        <p:nvSpPr>
          <p:cNvPr id="7" name="Rechthoek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hthoek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hthoek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Tijdelijke aanduiding voor dianumm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9014934F-323B-4F5A-B6E5-4C43C017F2AE}" type="slidenum">
              <a:rPr lang="nl-NL" smtClean="0"/>
              <a:pPr/>
              <a:t>‹#›</a:t>
            </a:fld>
            <a:endParaRPr lang="nl-NL"/>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oleObject" Target="../embeddings/oleObject1.bin"/><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video" Target="../media/media1.mp4"/><Relationship Id="rId6" Type="http://schemas.openxmlformats.org/officeDocument/2006/relationships/hyperlink" Target="http://www.youtube.com/watch?v=KDp1tiUsZw8" TargetMode="External"/><Relationship Id="rId5" Type="http://schemas.openxmlformats.org/officeDocument/2006/relationships/image" Target="../media/image4.png"/><Relationship Id="rId4" Type="http://schemas.microsoft.com/office/2007/relationships/media" Target="../media/media1.mp4"/></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audio" Target="../media/media2.mp3"/><Relationship Id="rId5" Type="http://schemas.openxmlformats.org/officeDocument/2006/relationships/image" Target="../media/image18.png"/><Relationship Id="rId4" Type="http://schemas.microsoft.com/office/2007/relationships/media" Target="../media/media2.mp3"/></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audio" Target="../media/media2.mp3"/><Relationship Id="rId5" Type="http://schemas.openxmlformats.org/officeDocument/2006/relationships/image" Target="../media/image18.png"/><Relationship Id="rId4" Type="http://schemas.microsoft.com/office/2007/relationships/media" Target="../media/media2.mp3"/></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a:xfrm>
            <a:off x="179512" y="260648"/>
            <a:ext cx="8659688" cy="5606752"/>
          </a:xfrm>
        </p:spPr>
        <p:txBody>
          <a:bodyPr>
            <a:normAutofit/>
          </a:bodyPr>
          <a:lstStyle/>
          <a:p>
            <a:r>
              <a:rPr lang="nl-NL" sz="3250" cap="none" dirty="0" smtClean="0">
                <a:solidFill>
                  <a:schemeClr val="bg2">
                    <a:lumMod val="75000"/>
                  </a:schemeClr>
                </a:solidFill>
                <a:latin typeface="Arial" pitchFamily="34" charset="0"/>
                <a:cs typeface="Arial" pitchFamily="34" charset="0"/>
              </a:rPr>
              <a:t>Deze versie van </a:t>
            </a:r>
            <a:r>
              <a:rPr lang="nl-NL" sz="3250" cap="none" dirty="0" err="1" smtClean="0">
                <a:solidFill>
                  <a:schemeClr val="bg2">
                    <a:lumMod val="75000"/>
                  </a:schemeClr>
                </a:solidFill>
                <a:latin typeface="Arial" pitchFamily="34" charset="0"/>
                <a:cs typeface="Arial" pitchFamily="34" charset="0"/>
              </a:rPr>
              <a:t>Slimmeriquiz</a:t>
            </a:r>
            <a:r>
              <a:rPr lang="nl-NL" sz="3250" cap="none" dirty="0" smtClean="0">
                <a:solidFill>
                  <a:schemeClr val="bg2">
                    <a:lumMod val="75000"/>
                  </a:schemeClr>
                </a:solidFill>
                <a:latin typeface="Arial" pitchFamily="34" charset="0"/>
                <a:cs typeface="Arial" pitchFamily="34" charset="0"/>
              </a:rPr>
              <a:t> bevat ook de antwoorden. </a:t>
            </a:r>
            <a:r>
              <a:rPr lang="nl-NL" sz="3250" cap="none" dirty="0">
                <a:solidFill>
                  <a:schemeClr val="bg2">
                    <a:lumMod val="75000"/>
                  </a:schemeClr>
                </a:solidFill>
                <a:latin typeface="Arial" pitchFamily="34" charset="0"/>
                <a:cs typeface="Arial" pitchFamily="34" charset="0"/>
              </a:rPr>
              <a:t/>
            </a:r>
            <a:br>
              <a:rPr lang="nl-NL" sz="3250" cap="none" dirty="0">
                <a:solidFill>
                  <a:schemeClr val="bg2">
                    <a:lumMod val="75000"/>
                  </a:schemeClr>
                </a:solidFill>
                <a:latin typeface="Arial" pitchFamily="34" charset="0"/>
                <a:cs typeface="Arial" pitchFamily="34" charset="0"/>
              </a:rPr>
            </a:br>
            <a:r>
              <a:rPr lang="nl-NL" sz="3250" cap="none" dirty="0" smtClean="0">
                <a:solidFill>
                  <a:schemeClr val="bg2">
                    <a:lumMod val="75000"/>
                  </a:schemeClr>
                </a:solidFill>
                <a:latin typeface="Arial" pitchFamily="34" charset="0"/>
                <a:cs typeface="Arial" pitchFamily="34" charset="0"/>
              </a:rPr>
              <a:t/>
            </a:r>
            <a:br>
              <a:rPr lang="nl-NL" sz="3250" cap="none" dirty="0" smtClean="0">
                <a:solidFill>
                  <a:schemeClr val="bg2">
                    <a:lumMod val="75000"/>
                  </a:schemeClr>
                </a:solidFill>
                <a:latin typeface="Arial" pitchFamily="34" charset="0"/>
                <a:cs typeface="Arial" pitchFamily="34" charset="0"/>
              </a:rPr>
            </a:br>
            <a:r>
              <a:rPr lang="nl-NL" sz="3250" cap="none" dirty="0" smtClean="0">
                <a:solidFill>
                  <a:schemeClr val="bg2">
                    <a:lumMod val="75000"/>
                  </a:schemeClr>
                </a:solidFill>
                <a:latin typeface="Arial" pitchFamily="34" charset="0"/>
                <a:cs typeface="Arial" pitchFamily="34" charset="0"/>
              </a:rPr>
              <a:t>Bij de originele versie (zonder antwoorden) waren er automatische overgangen naar de volgende dia. In deze versie komt de volgende dia telkens na de klik.</a:t>
            </a:r>
            <a:br>
              <a:rPr lang="nl-NL" sz="3250" cap="none" dirty="0" smtClean="0">
                <a:solidFill>
                  <a:schemeClr val="bg2">
                    <a:lumMod val="75000"/>
                  </a:schemeClr>
                </a:solidFill>
                <a:latin typeface="Arial" pitchFamily="34" charset="0"/>
                <a:cs typeface="Arial" pitchFamily="34" charset="0"/>
              </a:rPr>
            </a:br>
            <a:r>
              <a:rPr lang="nl-NL" sz="3250" cap="none" dirty="0" smtClean="0">
                <a:solidFill>
                  <a:schemeClr val="bg2">
                    <a:lumMod val="75000"/>
                  </a:schemeClr>
                </a:solidFill>
                <a:latin typeface="Arial" pitchFamily="34" charset="0"/>
                <a:cs typeface="Arial" pitchFamily="34" charset="0"/>
              </a:rPr>
              <a:t/>
            </a:r>
            <a:br>
              <a:rPr lang="nl-NL" sz="3250" cap="none" dirty="0" smtClean="0">
                <a:solidFill>
                  <a:schemeClr val="bg2">
                    <a:lumMod val="75000"/>
                  </a:schemeClr>
                </a:solidFill>
                <a:latin typeface="Arial" pitchFamily="34" charset="0"/>
                <a:cs typeface="Arial" pitchFamily="34" charset="0"/>
              </a:rPr>
            </a:br>
            <a:endParaRPr lang="nl-NL" sz="3250" cap="none" dirty="0">
              <a:latin typeface="Arial" pitchFamily="34" charset="0"/>
              <a:cs typeface="Arial" pitchFamily="34" charset="0"/>
            </a:endParaRPr>
          </a:p>
        </p:txBody>
      </p:sp>
      <p:sp>
        <p:nvSpPr>
          <p:cNvPr id="3" name="Ondertitel 2"/>
          <p:cNvSpPr>
            <a:spLocks noGrp="1"/>
          </p:cNvSpPr>
          <p:nvPr>
            <p:ph type="subTitle" idx="1"/>
          </p:nvPr>
        </p:nvSpPr>
        <p:spPr/>
        <p:txBody>
          <a:bodyPr/>
          <a:lstStyle/>
          <a:p>
            <a:r>
              <a:rPr lang="nl-NL" dirty="0" smtClean="0"/>
              <a:t>Mensa </a:t>
            </a:r>
            <a:r>
              <a:rPr lang="nl-NL" dirty="0" err="1" smtClean="0"/>
              <a:t>slimmeriquiz</a:t>
            </a:r>
            <a:r>
              <a:rPr lang="nl-NL" dirty="0" smtClean="0"/>
              <a:t> 1 oktober 2013</a:t>
            </a:r>
            <a:endParaRPr lang="nl-NL" dirty="0"/>
          </a:p>
        </p:txBody>
      </p:sp>
      <p:sp>
        <p:nvSpPr>
          <p:cNvPr id="23554" name="AutoShape 2" descr="https://leden.mensa.nl/docs/wiki/NaamLogoLettertype/logo_witzwart.gi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nl-NL"/>
          </a:p>
        </p:txBody>
      </p:sp>
      <p:sp>
        <p:nvSpPr>
          <p:cNvPr id="23556" name="AutoShape 4" descr="https://leden.mensa.nl/docs/wiki/NaamLogoLettertype/logo_witzwart.gi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nl-NL"/>
          </a:p>
        </p:txBody>
      </p:sp>
      <p:pic>
        <p:nvPicPr>
          <p:cNvPr id="23557" name="Picture 5"/>
          <p:cNvPicPr>
            <a:picLocks noChangeAspect="1" noChangeArrowheads="1"/>
          </p:cNvPicPr>
          <p:nvPr/>
        </p:nvPicPr>
        <p:blipFill>
          <a:blip r:embed="rId3" cstate="print"/>
          <a:srcRect/>
          <a:stretch>
            <a:fillRect/>
          </a:stretch>
        </p:blipFill>
        <p:spPr bwMode="auto">
          <a:xfrm>
            <a:off x="1475656" y="6165304"/>
            <a:ext cx="476250" cy="476250"/>
          </a:xfrm>
          <a:prstGeom prst="rect">
            <a:avLst/>
          </a:prstGeom>
          <a:noFill/>
          <a:ln w="9525">
            <a:noFill/>
            <a:miter lim="800000"/>
            <a:headEnd/>
            <a:tailEnd/>
          </a:ln>
        </p:spPr>
      </p:pic>
    </p:spTree>
    <p:extLst>
      <p:ext uri="{BB962C8B-B14F-4D97-AF65-F5344CB8AC3E}">
        <p14:creationId xmlns="" xmlns:p14="http://schemas.microsoft.com/office/powerpoint/2010/main" val="1700333232"/>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latin typeface="Arial" pitchFamily="34" charset="0"/>
                <a:cs typeface="Arial" pitchFamily="34" charset="0"/>
              </a:rPr>
              <a:t>Vraag 4				 180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lnSpcReduction="10000"/>
          </a:bodyPr>
          <a:lstStyle/>
          <a:p>
            <a:r>
              <a:rPr lang="nl-NL" dirty="0" smtClean="0">
                <a:latin typeface="Arial" pitchFamily="34" charset="0"/>
                <a:cs typeface="Arial" pitchFamily="34" charset="0"/>
              </a:rPr>
              <a:t>Verzin zo veel mogelijk woorden waarvan de letters in alfabetische volgorde staan. Dubbele letters niet toegestaan.      Voorbeeld: </a:t>
            </a:r>
            <a:r>
              <a:rPr lang="nl-NL" b="1" dirty="0" smtClean="0">
                <a:latin typeface="Arial" pitchFamily="34" charset="0"/>
                <a:cs typeface="Arial" pitchFamily="34" charset="0"/>
              </a:rPr>
              <a:t>ADEL</a:t>
            </a:r>
          </a:p>
          <a:p>
            <a:endParaRPr lang="nl-NL" dirty="0" smtClean="0">
              <a:latin typeface="Arial" pitchFamily="34" charset="0"/>
              <a:cs typeface="Arial" pitchFamily="34" charset="0"/>
            </a:endParaRPr>
          </a:p>
          <a:p>
            <a:pPr>
              <a:buNone/>
            </a:pPr>
            <a:r>
              <a:rPr lang="nl-NL" dirty="0" smtClean="0">
                <a:latin typeface="Arial" pitchFamily="34" charset="0"/>
                <a:cs typeface="Arial" pitchFamily="34" charset="0"/>
              </a:rPr>
              <a:t>   Voor ieder </a:t>
            </a:r>
            <a:r>
              <a:rPr lang="nl-NL" dirty="0" err="1" smtClean="0">
                <a:latin typeface="Arial" pitchFamily="34" charset="0"/>
                <a:cs typeface="Arial" pitchFamily="34" charset="0"/>
              </a:rPr>
              <a:t>éénlettergrepig</a:t>
            </a:r>
            <a:r>
              <a:rPr lang="nl-NL" dirty="0" smtClean="0">
                <a:latin typeface="Arial" pitchFamily="34" charset="0"/>
                <a:cs typeface="Arial" pitchFamily="34" charset="0"/>
              </a:rPr>
              <a:t> woord krijg je 1 punt, voor ieder woord met meer lettergrepen 10 punten!</a:t>
            </a:r>
          </a:p>
          <a:p>
            <a:pPr>
              <a:buNone/>
            </a:pPr>
            <a:endParaRPr lang="nl-NL" dirty="0" smtClean="0">
              <a:latin typeface="Arial" pitchFamily="34" charset="0"/>
              <a:cs typeface="Arial" pitchFamily="34" charset="0"/>
            </a:endParaRPr>
          </a:p>
          <a:p>
            <a:pPr algn="ctr">
              <a:buNone/>
            </a:pPr>
            <a:r>
              <a:rPr lang="nl-NL" sz="3500" dirty="0" smtClean="0">
                <a:solidFill>
                  <a:schemeClr val="bg1">
                    <a:lumMod val="75000"/>
                  </a:schemeClr>
                </a:solidFill>
                <a:latin typeface="Arial" pitchFamily="34" charset="0"/>
                <a:cs typeface="Arial" pitchFamily="34" charset="0"/>
              </a:rPr>
              <a:t>ABCDEFGHIJKLMNOPQRSTUVWXIJZ</a:t>
            </a:r>
            <a:r>
              <a:rPr lang="nl-NL" dirty="0" smtClean="0">
                <a:latin typeface="Arial" pitchFamily="34" charset="0"/>
                <a:cs typeface="Arial" pitchFamily="34" charset="0"/>
              </a:rPr>
              <a:t>   </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a:t>
            </a:r>
            <a:r>
              <a:rPr lang="nl-NL" dirty="0">
                <a:solidFill>
                  <a:schemeClr val="accent1"/>
                </a:solidFill>
                <a:latin typeface="Arial" pitchFamily="34" charset="0"/>
                <a:cs typeface="Arial" pitchFamily="34" charset="0"/>
              </a:rPr>
              <a:t>4	</a:t>
            </a:r>
            <a:endParaRPr lang="nl-NL" dirty="0">
              <a:solidFill>
                <a:schemeClr val="accent1"/>
              </a:solidFill>
            </a:endParaRPr>
          </a:p>
        </p:txBody>
      </p:sp>
      <p:sp>
        <p:nvSpPr>
          <p:cNvPr id="3" name="Tijdelijke aanduiding voor inhoud 2"/>
          <p:cNvSpPr>
            <a:spLocks noGrp="1"/>
          </p:cNvSpPr>
          <p:nvPr>
            <p:ph sz="quarter" idx="1"/>
          </p:nvPr>
        </p:nvSpPr>
        <p:spPr/>
        <p:txBody>
          <a:bodyPr/>
          <a:lstStyle/>
          <a:p>
            <a:pPr marL="0" indent="0">
              <a:buNone/>
            </a:pPr>
            <a:r>
              <a:rPr lang="nl-NL" sz="2400" dirty="0">
                <a:latin typeface="Arial" pitchFamily="34" charset="0"/>
                <a:cs typeface="Arial" pitchFamily="34" charset="0"/>
              </a:rPr>
              <a:t>Verzin zo veel mogelijk woorden waarvan de letters in alfabetische volgorde staan. Dubbele letters niet toegestaan.</a:t>
            </a:r>
            <a:endParaRPr lang="nl-NL" sz="2400" dirty="0" smtClean="0"/>
          </a:p>
          <a:p>
            <a:pPr marL="0" indent="0">
              <a:buNone/>
            </a:pPr>
            <a:r>
              <a:rPr lang="nl-NL" sz="3600" dirty="0" smtClean="0">
                <a:solidFill>
                  <a:schemeClr val="accent1"/>
                </a:solidFill>
              </a:rPr>
              <a:t>Mogelijke antwoorden: </a:t>
            </a:r>
            <a:endParaRPr lang="nl-NL" sz="3600" dirty="0">
              <a:solidFill>
                <a:schemeClr val="accent1"/>
              </a:solidFill>
            </a:endParaRPr>
          </a:p>
          <a:p>
            <a:pPr marL="0" indent="0">
              <a:buNone/>
            </a:pPr>
            <a:r>
              <a:rPr lang="nl-NL" sz="3600" dirty="0" smtClean="0">
                <a:solidFill>
                  <a:schemeClr val="accent1"/>
                </a:solidFill>
              </a:rPr>
              <a:t>gij</a:t>
            </a:r>
            <a:r>
              <a:rPr lang="nl-NL" sz="3600" dirty="0">
                <a:solidFill>
                  <a:schemeClr val="accent1"/>
                </a:solidFill>
              </a:rPr>
              <a:t>, hij dij, abces, ex, klop, </a:t>
            </a:r>
            <a:r>
              <a:rPr lang="nl-NL" sz="3600" dirty="0" smtClean="0">
                <a:solidFill>
                  <a:schemeClr val="accent1"/>
                </a:solidFill>
              </a:rPr>
              <a:t>gil, bek, bel, stuw, ader, beknopt </a:t>
            </a:r>
            <a:endParaRPr lang="nl-NL" sz="3600" dirty="0">
              <a:solidFill>
                <a:schemeClr val="accent1"/>
              </a:solidFill>
            </a:endParaRPr>
          </a:p>
          <a:p>
            <a:pPr marL="0" indent="0">
              <a:buNone/>
            </a:pPr>
            <a:endParaRPr lang="nl-NL" dirty="0"/>
          </a:p>
        </p:txBody>
      </p:sp>
      <p:sp>
        <p:nvSpPr>
          <p:cNvPr id="4" name="Rechthoek 3"/>
          <p:cNvSpPr/>
          <p:nvPr/>
        </p:nvSpPr>
        <p:spPr>
          <a:xfrm>
            <a:off x="827584" y="5157192"/>
            <a:ext cx="7272808" cy="569387"/>
          </a:xfrm>
          <a:prstGeom prst="rect">
            <a:avLst/>
          </a:prstGeom>
        </p:spPr>
        <p:txBody>
          <a:bodyPr wrap="square">
            <a:spAutoFit/>
          </a:bodyPr>
          <a:lstStyle/>
          <a:p>
            <a:r>
              <a:rPr lang="nl-NL" sz="3100" dirty="0">
                <a:solidFill>
                  <a:schemeClr val="bg1">
                    <a:lumMod val="50000"/>
                  </a:schemeClr>
                </a:solidFill>
                <a:latin typeface="Arial" pitchFamily="34" charset="0"/>
                <a:cs typeface="Arial" pitchFamily="34" charset="0"/>
              </a:rPr>
              <a:t>ABCDEFGHIJKLMNOPQRSTUVWXIJZ</a:t>
            </a:r>
            <a:endParaRPr lang="nl-NL" sz="3100" dirty="0">
              <a:solidFill>
                <a:schemeClr val="bg1">
                  <a:lumMod val="50000"/>
                </a:schemeClr>
              </a:solidFill>
            </a:endParaRPr>
          </a:p>
        </p:txBody>
      </p:sp>
    </p:spTree>
    <p:extLst>
      <p:ext uri="{BB962C8B-B14F-4D97-AF65-F5344CB8AC3E}">
        <p14:creationId xmlns="" xmlns:p14="http://schemas.microsoft.com/office/powerpoint/2010/main" val="439192864"/>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latin typeface="Arial" pitchFamily="34" charset="0"/>
                <a:cs typeface="Arial" pitchFamily="34" charset="0"/>
              </a:rPr>
              <a:t>Vraag 5				60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2648" y="1600200"/>
            <a:ext cx="8153400" cy="4133056"/>
          </a:xfrm>
        </p:spPr>
        <p:txBody>
          <a:bodyPr>
            <a:normAutofit fontScale="92500" lnSpcReduction="10000"/>
          </a:bodyPr>
          <a:lstStyle/>
          <a:p>
            <a:r>
              <a:rPr lang="nl-NL" dirty="0" smtClean="0">
                <a:latin typeface="Arial" pitchFamily="34" charset="0"/>
                <a:cs typeface="Arial" pitchFamily="34" charset="0"/>
              </a:rPr>
              <a:t>Wat moet er in het hokje staan?</a:t>
            </a:r>
          </a:p>
          <a:p>
            <a:endParaRPr lang="nl-NL" dirty="0" smtClean="0">
              <a:latin typeface="Arial" pitchFamily="34" charset="0"/>
              <a:cs typeface="Arial" pitchFamily="34" charset="0"/>
            </a:endParaRPr>
          </a:p>
          <a:p>
            <a:pPr algn="ctr">
              <a:buNone/>
            </a:pPr>
            <a:r>
              <a:rPr lang="nl-NL" sz="4000" i="1" dirty="0" smtClean="0">
                <a:solidFill>
                  <a:schemeClr val="bg2">
                    <a:lumMod val="25000"/>
                  </a:schemeClr>
                </a:solidFill>
                <a:latin typeface="Arial" pitchFamily="34" charset="0"/>
                <a:cs typeface="Arial" pitchFamily="34" charset="0"/>
              </a:rPr>
              <a:t>luisteren staat tot horen </a:t>
            </a:r>
          </a:p>
          <a:p>
            <a:pPr algn="ctr">
              <a:buNone/>
            </a:pPr>
            <a:r>
              <a:rPr lang="nl-NL" sz="4000" i="1" dirty="0" smtClean="0">
                <a:solidFill>
                  <a:schemeClr val="bg2">
                    <a:lumMod val="25000"/>
                  </a:schemeClr>
                </a:solidFill>
                <a:latin typeface="Arial" pitchFamily="34" charset="0"/>
                <a:cs typeface="Arial" pitchFamily="34" charset="0"/>
              </a:rPr>
              <a:t>    als</a:t>
            </a:r>
          </a:p>
          <a:p>
            <a:pPr algn="ctr">
              <a:buNone/>
            </a:pPr>
            <a:r>
              <a:rPr lang="nl-NL" sz="4000" i="1" dirty="0" smtClean="0">
                <a:solidFill>
                  <a:schemeClr val="bg2">
                    <a:lumMod val="25000"/>
                  </a:schemeClr>
                </a:solidFill>
                <a:latin typeface="Arial" pitchFamily="34" charset="0"/>
                <a:cs typeface="Arial" pitchFamily="34" charset="0"/>
              </a:rPr>
              <a:t>kijken staat tot zien </a:t>
            </a:r>
          </a:p>
          <a:p>
            <a:pPr algn="ctr">
              <a:buNone/>
            </a:pPr>
            <a:r>
              <a:rPr lang="nl-NL" sz="4000" i="1" dirty="0" smtClean="0">
                <a:solidFill>
                  <a:schemeClr val="bg2">
                    <a:lumMod val="25000"/>
                  </a:schemeClr>
                </a:solidFill>
                <a:latin typeface="Arial" pitchFamily="34" charset="0"/>
                <a:cs typeface="Arial" pitchFamily="34" charset="0"/>
              </a:rPr>
              <a:t>    als</a:t>
            </a:r>
          </a:p>
          <a:p>
            <a:pPr algn="ctr">
              <a:buNone/>
            </a:pPr>
            <a:r>
              <a:rPr lang="nl-NL" sz="4000" i="1" dirty="0" smtClean="0">
                <a:solidFill>
                  <a:schemeClr val="bg2">
                    <a:lumMod val="25000"/>
                  </a:schemeClr>
                </a:solidFill>
                <a:latin typeface="Arial" pitchFamily="34" charset="0"/>
                <a:cs typeface="Arial" pitchFamily="34" charset="0"/>
              </a:rPr>
              <a:t>    ruiken staat tot</a:t>
            </a:r>
            <a:r>
              <a:rPr lang="nl-NL" sz="4000" i="1" dirty="0" smtClean="0">
                <a:latin typeface="Arial" pitchFamily="34" charset="0"/>
                <a:cs typeface="Arial" pitchFamily="34" charset="0"/>
              </a:rPr>
              <a:t> 		</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
        <p:nvSpPr>
          <p:cNvPr id="6" name="Rechthoek 5"/>
          <p:cNvSpPr/>
          <p:nvPr/>
        </p:nvSpPr>
        <p:spPr>
          <a:xfrm>
            <a:off x="5940152" y="4869160"/>
            <a:ext cx="1800200" cy="57606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5</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2648" y="1600200"/>
            <a:ext cx="8153400" cy="4133056"/>
          </a:xfrm>
        </p:spPr>
        <p:txBody>
          <a:bodyPr>
            <a:normAutofit fontScale="92500" lnSpcReduction="10000"/>
          </a:bodyPr>
          <a:lstStyle/>
          <a:p>
            <a:r>
              <a:rPr lang="nl-NL" dirty="0" smtClean="0">
                <a:latin typeface="Arial" pitchFamily="34" charset="0"/>
                <a:cs typeface="Arial" pitchFamily="34" charset="0"/>
              </a:rPr>
              <a:t>Wat moet er in het hokje staan?</a:t>
            </a:r>
          </a:p>
          <a:p>
            <a:endParaRPr lang="nl-NL" dirty="0" smtClean="0">
              <a:latin typeface="Arial" pitchFamily="34" charset="0"/>
              <a:cs typeface="Arial" pitchFamily="34" charset="0"/>
            </a:endParaRPr>
          </a:p>
          <a:p>
            <a:pPr algn="ctr">
              <a:buNone/>
            </a:pPr>
            <a:r>
              <a:rPr lang="nl-NL" sz="4000" i="1" dirty="0" smtClean="0">
                <a:solidFill>
                  <a:schemeClr val="bg2">
                    <a:lumMod val="25000"/>
                  </a:schemeClr>
                </a:solidFill>
                <a:latin typeface="Arial" pitchFamily="34" charset="0"/>
                <a:cs typeface="Arial" pitchFamily="34" charset="0"/>
              </a:rPr>
              <a:t>luisteren staat tot horen </a:t>
            </a:r>
          </a:p>
          <a:p>
            <a:pPr algn="ctr">
              <a:buNone/>
            </a:pPr>
            <a:r>
              <a:rPr lang="nl-NL" sz="4000" i="1" dirty="0" smtClean="0">
                <a:solidFill>
                  <a:schemeClr val="bg2">
                    <a:lumMod val="25000"/>
                  </a:schemeClr>
                </a:solidFill>
                <a:latin typeface="Arial" pitchFamily="34" charset="0"/>
                <a:cs typeface="Arial" pitchFamily="34" charset="0"/>
              </a:rPr>
              <a:t>    als</a:t>
            </a:r>
          </a:p>
          <a:p>
            <a:pPr algn="ctr">
              <a:buNone/>
            </a:pPr>
            <a:r>
              <a:rPr lang="nl-NL" sz="4000" i="1" dirty="0" smtClean="0">
                <a:solidFill>
                  <a:schemeClr val="bg2">
                    <a:lumMod val="25000"/>
                  </a:schemeClr>
                </a:solidFill>
                <a:latin typeface="Arial" pitchFamily="34" charset="0"/>
                <a:cs typeface="Arial" pitchFamily="34" charset="0"/>
              </a:rPr>
              <a:t>kijken staat tot zien </a:t>
            </a:r>
          </a:p>
          <a:p>
            <a:pPr algn="ctr">
              <a:buNone/>
            </a:pPr>
            <a:r>
              <a:rPr lang="nl-NL" sz="4000" i="1" dirty="0" smtClean="0">
                <a:solidFill>
                  <a:schemeClr val="bg2">
                    <a:lumMod val="25000"/>
                  </a:schemeClr>
                </a:solidFill>
                <a:latin typeface="Arial" pitchFamily="34" charset="0"/>
                <a:cs typeface="Arial" pitchFamily="34" charset="0"/>
              </a:rPr>
              <a:t>    als</a:t>
            </a:r>
          </a:p>
          <a:p>
            <a:pPr algn="ctr">
              <a:buNone/>
            </a:pPr>
            <a:r>
              <a:rPr lang="nl-NL" sz="4000" i="1" dirty="0" smtClean="0">
                <a:solidFill>
                  <a:schemeClr val="bg2">
                    <a:lumMod val="25000"/>
                  </a:schemeClr>
                </a:solidFill>
                <a:latin typeface="Arial" pitchFamily="34" charset="0"/>
                <a:cs typeface="Arial" pitchFamily="34" charset="0"/>
              </a:rPr>
              <a:t>    ruiken staat tot</a:t>
            </a:r>
            <a:r>
              <a:rPr lang="nl-NL" sz="4000" i="1" dirty="0" smtClean="0">
                <a:latin typeface="Arial" pitchFamily="34" charset="0"/>
                <a:cs typeface="Arial" pitchFamily="34" charset="0"/>
              </a:rPr>
              <a:t> 		</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
        <p:nvSpPr>
          <p:cNvPr id="5" name="Tekstvak 4"/>
          <p:cNvSpPr txBox="1"/>
          <p:nvPr/>
        </p:nvSpPr>
        <p:spPr>
          <a:xfrm>
            <a:off x="5955143" y="4923235"/>
            <a:ext cx="2160240" cy="584775"/>
          </a:xfrm>
          <a:prstGeom prst="rect">
            <a:avLst/>
          </a:prstGeom>
          <a:solidFill>
            <a:schemeClr val="accent1">
              <a:alpha val="67000"/>
            </a:schemeClr>
          </a:solidFill>
        </p:spPr>
        <p:txBody>
          <a:bodyPr wrap="square" rtlCol="0">
            <a:spAutoFit/>
          </a:bodyPr>
          <a:lstStyle/>
          <a:p>
            <a:pPr algn="ctr"/>
            <a:r>
              <a:rPr lang="nl-NL" sz="3200" i="1" dirty="0" smtClean="0">
                <a:latin typeface="Arial" panose="020B0604020202020204" pitchFamily="34" charset="0"/>
                <a:cs typeface="Arial" panose="020B0604020202020204" pitchFamily="34" charset="0"/>
              </a:rPr>
              <a:t>Ruiken</a:t>
            </a:r>
            <a:endParaRPr lang="nl-NL" sz="3200" i="1" dirty="0">
              <a:latin typeface="Arial" panose="020B0604020202020204" pitchFamily="34" charset="0"/>
              <a:cs typeface="Arial" panose="020B0604020202020204" pitchFamily="34" charset="0"/>
            </a:endParaRPr>
          </a:p>
        </p:txBody>
      </p:sp>
    </p:spTree>
    <p:extLst>
      <p:ext uri="{BB962C8B-B14F-4D97-AF65-F5344CB8AC3E}">
        <p14:creationId xmlns="" xmlns:p14="http://schemas.microsoft.com/office/powerpoint/2010/main" val="2701714748"/>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latin typeface="Arial" pitchFamily="34" charset="0"/>
                <a:cs typeface="Arial" pitchFamily="34" charset="0"/>
              </a:rPr>
              <a:t>Vraag 6				 240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fontScale="92500" lnSpcReduction="10000"/>
          </a:bodyPr>
          <a:lstStyle/>
          <a:p>
            <a:r>
              <a:rPr lang="nl-NL" dirty="0" smtClean="0">
                <a:latin typeface="Arial" pitchFamily="34" charset="0"/>
                <a:cs typeface="Arial" pitchFamily="34" charset="0"/>
              </a:rPr>
              <a:t>Kijk naar deze spaghettisliert:</a:t>
            </a:r>
          </a:p>
          <a:p>
            <a:endParaRPr lang="nl-NL" dirty="0" smtClean="0">
              <a:latin typeface="Arial" pitchFamily="34" charset="0"/>
              <a:cs typeface="Arial" pitchFamily="34" charset="0"/>
            </a:endParaRPr>
          </a:p>
          <a:p>
            <a:pPr>
              <a:buNone/>
            </a:pPr>
            <a:r>
              <a:rPr lang="nl-NL" sz="3200" i="1" dirty="0" smtClean="0">
                <a:solidFill>
                  <a:schemeClr val="accent1">
                    <a:lumMod val="75000"/>
                  </a:schemeClr>
                </a:solidFill>
                <a:latin typeface="Arial" pitchFamily="34" charset="0"/>
                <a:cs typeface="Arial" pitchFamily="34" charset="0"/>
              </a:rPr>
              <a:t>   kettingreactie – reactietijd – tijdmachine –   machinekamer – kamerverhuur – verhuurbedrijf – bedrijfsfiets – fietsketting</a:t>
            </a:r>
          </a:p>
          <a:p>
            <a:pPr>
              <a:buNone/>
            </a:pPr>
            <a:r>
              <a:rPr lang="nl-NL" dirty="0" smtClean="0">
                <a:latin typeface="Arial" pitchFamily="34" charset="0"/>
                <a:cs typeface="Arial" pitchFamily="34" charset="0"/>
              </a:rPr>
              <a:t>	Van </a:t>
            </a:r>
            <a:r>
              <a:rPr lang="nl-NL" i="1" dirty="0" smtClean="0">
                <a:latin typeface="Arial" pitchFamily="34" charset="0"/>
                <a:cs typeface="Arial" pitchFamily="34" charset="0"/>
              </a:rPr>
              <a:t>ketting</a:t>
            </a:r>
            <a:r>
              <a:rPr lang="nl-NL" dirty="0" smtClean="0">
                <a:latin typeface="Arial" pitchFamily="34" charset="0"/>
                <a:cs typeface="Arial" pitchFamily="34" charset="0"/>
              </a:rPr>
              <a:t> naar </a:t>
            </a:r>
            <a:r>
              <a:rPr lang="nl-NL" i="1" dirty="0" smtClean="0">
                <a:latin typeface="Arial" pitchFamily="34" charset="0"/>
                <a:cs typeface="Arial" pitchFamily="34" charset="0"/>
              </a:rPr>
              <a:t>ketting</a:t>
            </a:r>
            <a:r>
              <a:rPr lang="nl-NL" dirty="0" smtClean="0">
                <a:latin typeface="Arial" pitchFamily="34" charset="0"/>
                <a:cs typeface="Arial" pitchFamily="34" charset="0"/>
              </a:rPr>
              <a:t> in 8 stappen!</a:t>
            </a:r>
          </a:p>
          <a:p>
            <a:pPr>
              <a:buNone/>
            </a:pPr>
            <a:endParaRPr lang="nl-NL" dirty="0" smtClean="0">
              <a:latin typeface="Arial" pitchFamily="34" charset="0"/>
              <a:cs typeface="Arial" pitchFamily="34" charset="0"/>
            </a:endParaRPr>
          </a:p>
          <a:p>
            <a:pPr>
              <a:buNone/>
            </a:pPr>
            <a:r>
              <a:rPr lang="nl-NL" dirty="0" smtClean="0">
                <a:latin typeface="Arial" pitchFamily="34" charset="0"/>
                <a:cs typeface="Arial" pitchFamily="34" charset="0"/>
              </a:rPr>
              <a:t>	Maak zelf ook zo’n sliert, van </a:t>
            </a:r>
            <a:r>
              <a:rPr lang="nl-NL" i="1" dirty="0" smtClean="0">
                <a:latin typeface="Arial" pitchFamily="34" charset="0"/>
                <a:cs typeface="Arial" pitchFamily="34" charset="0"/>
              </a:rPr>
              <a:t>water</a:t>
            </a:r>
            <a:r>
              <a:rPr lang="nl-NL" dirty="0" smtClean="0">
                <a:latin typeface="Arial" pitchFamily="34" charset="0"/>
                <a:cs typeface="Arial" pitchFamily="34" charset="0"/>
              </a:rPr>
              <a:t> naar </a:t>
            </a:r>
            <a:r>
              <a:rPr lang="nl-NL" i="1" dirty="0" smtClean="0">
                <a:latin typeface="Arial" pitchFamily="34" charset="0"/>
                <a:cs typeface="Arial" pitchFamily="34" charset="0"/>
              </a:rPr>
              <a:t>water. </a:t>
            </a:r>
          </a:p>
          <a:p>
            <a:pPr>
              <a:buNone/>
            </a:pPr>
            <a:r>
              <a:rPr lang="nl-NL" i="1" dirty="0" smtClean="0">
                <a:latin typeface="Arial" pitchFamily="34" charset="0"/>
                <a:cs typeface="Arial" pitchFamily="34" charset="0"/>
              </a:rPr>
              <a:t>   </a:t>
            </a:r>
            <a:r>
              <a:rPr lang="nl-NL" dirty="0" smtClean="0">
                <a:latin typeface="Arial" pitchFamily="34" charset="0"/>
                <a:cs typeface="Arial" pitchFamily="34" charset="0"/>
              </a:rPr>
              <a:t>Je mag minimaal 5 tot maximaal 10 stappen gebruiken.</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a:solidFill>
                  <a:schemeClr val="accent1"/>
                </a:solidFill>
                <a:latin typeface="Arial" pitchFamily="34" charset="0"/>
                <a:cs typeface="Arial" pitchFamily="34" charset="0"/>
              </a:rPr>
              <a:t>Antwoord op v</a:t>
            </a:r>
            <a:r>
              <a:rPr lang="nl-NL" dirty="0" smtClean="0">
                <a:solidFill>
                  <a:schemeClr val="accent1"/>
                </a:solidFill>
                <a:latin typeface="Arial" pitchFamily="34" charset="0"/>
                <a:cs typeface="Arial" pitchFamily="34" charset="0"/>
              </a:rPr>
              <a:t>raag 6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a:bodyPr>
          <a:lstStyle/>
          <a:p>
            <a:pPr marL="0" indent="0">
              <a:buNone/>
            </a:pPr>
            <a:r>
              <a:rPr lang="nl-NL" dirty="0" smtClean="0">
                <a:solidFill>
                  <a:schemeClr val="accent1"/>
                </a:solidFill>
                <a:latin typeface="Arial" pitchFamily="34" charset="0"/>
                <a:cs typeface="Arial" pitchFamily="34" charset="0"/>
              </a:rPr>
              <a:t>Voorbeeld: </a:t>
            </a:r>
          </a:p>
          <a:p>
            <a:pPr marL="0" indent="0">
              <a:buNone/>
            </a:pPr>
            <a:r>
              <a:rPr lang="nl-NL" dirty="0" smtClean="0">
                <a:solidFill>
                  <a:schemeClr val="accent1"/>
                </a:solidFill>
                <a:latin typeface="Arial" pitchFamily="34" charset="0"/>
                <a:cs typeface="Arial" pitchFamily="34" charset="0"/>
              </a:rPr>
              <a:t>Waterslot – slotgracht – grachthuis – huiswerk  -</a:t>
            </a:r>
          </a:p>
          <a:p>
            <a:pPr marL="0" indent="0">
              <a:buNone/>
            </a:pPr>
            <a:r>
              <a:rPr lang="nl-NL" dirty="0" smtClean="0">
                <a:solidFill>
                  <a:schemeClr val="accent1"/>
                </a:solidFill>
                <a:latin typeface="Arial" pitchFamily="34" charset="0"/>
                <a:cs typeface="Arial" pitchFamily="34" charset="0"/>
              </a:rPr>
              <a:t>Werkfiets – </a:t>
            </a:r>
            <a:r>
              <a:rPr lang="nl-NL" dirty="0" err="1" smtClean="0">
                <a:solidFill>
                  <a:schemeClr val="accent1"/>
                </a:solidFill>
                <a:latin typeface="Arial" pitchFamily="34" charset="0"/>
                <a:cs typeface="Arial" pitchFamily="34" charset="0"/>
              </a:rPr>
              <a:t>fietsbus</a:t>
            </a:r>
            <a:r>
              <a:rPr lang="nl-NL" dirty="0" smtClean="0">
                <a:solidFill>
                  <a:schemeClr val="accent1"/>
                </a:solidFill>
                <a:latin typeface="Arial" pitchFamily="34" charset="0"/>
                <a:cs typeface="Arial" pitchFamily="34" charset="0"/>
              </a:rPr>
              <a:t> – </a:t>
            </a:r>
            <a:r>
              <a:rPr lang="nl-NL" dirty="0" err="1" smtClean="0">
                <a:solidFill>
                  <a:schemeClr val="accent1"/>
                </a:solidFill>
                <a:latin typeface="Arial" pitchFamily="34" charset="0"/>
                <a:cs typeface="Arial" pitchFamily="34" charset="0"/>
              </a:rPr>
              <a:t>bussluis</a:t>
            </a:r>
            <a:r>
              <a:rPr lang="nl-NL" dirty="0" smtClean="0">
                <a:solidFill>
                  <a:schemeClr val="accent1"/>
                </a:solidFill>
                <a:latin typeface="Arial" pitchFamily="34" charset="0"/>
                <a:cs typeface="Arial" pitchFamily="34" charset="0"/>
              </a:rPr>
              <a:t> - sluiswater</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extLst>
      <p:ext uri="{BB962C8B-B14F-4D97-AF65-F5344CB8AC3E}">
        <p14:creationId xmlns="" xmlns:p14="http://schemas.microsoft.com/office/powerpoint/2010/main" val="3491969075"/>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7				 inleiding</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a:bodyPr>
          <a:lstStyle/>
          <a:p>
            <a:pPr>
              <a:buNone/>
            </a:pPr>
            <a:r>
              <a:rPr lang="nl-NL" dirty="0" smtClean="0">
                <a:latin typeface="Arial" pitchFamily="34" charset="0"/>
                <a:cs typeface="Arial" pitchFamily="34" charset="0"/>
              </a:rPr>
              <a:t>De paardensprong ziet er zo uit:</a:t>
            </a:r>
          </a:p>
          <a:p>
            <a:endParaRPr lang="nl-NL" dirty="0" smtClean="0">
              <a:latin typeface="Arial" pitchFamily="34" charset="0"/>
              <a:cs typeface="Arial" pitchFamily="34" charset="0"/>
            </a:endParaRPr>
          </a:p>
          <a:p>
            <a:endParaRPr lang="nl-NL" dirty="0" smtClean="0">
              <a:latin typeface="Arial" pitchFamily="34" charset="0"/>
              <a:cs typeface="Arial" pitchFamily="34" charset="0"/>
            </a:endParaRPr>
          </a:p>
          <a:p>
            <a:endParaRPr lang="nl-NL" dirty="0" smtClean="0">
              <a:latin typeface="Arial" pitchFamily="34" charset="0"/>
              <a:cs typeface="Arial" pitchFamily="34" charset="0"/>
            </a:endParaRPr>
          </a:p>
          <a:p>
            <a:pPr>
              <a:buNone/>
            </a:pPr>
            <a:endParaRPr lang="nl-NL" dirty="0" smtClean="0">
              <a:latin typeface="Arial" pitchFamily="34" charset="0"/>
              <a:cs typeface="Arial" pitchFamily="34" charset="0"/>
            </a:endParaRPr>
          </a:p>
          <a:p>
            <a:pPr>
              <a:buNone/>
            </a:pPr>
            <a:r>
              <a:rPr lang="nl-NL" dirty="0" smtClean="0">
                <a:latin typeface="Arial" pitchFamily="34" charset="0"/>
                <a:cs typeface="Arial" pitchFamily="34" charset="0"/>
              </a:rPr>
              <a:t>Dat is dus twee naar voren en één opzij. </a:t>
            </a:r>
          </a:p>
          <a:p>
            <a:pPr>
              <a:buNone/>
            </a:pPr>
            <a:r>
              <a:rPr lang="nl-NL" dirty="0" smtClean="0">
                <a:latin typeface="Arial" pitchFamily="34" charset="0"/>
                <a:cs typeface="Arial" pitchFamily="34" charset="0"/>
              </a:rPr>
              <a:t>Met die sprongen moet je zo meteen letters verzamelen om woorden te maken.</a:t>
            </a:r>
          </a:p>
          <a:p>
            <a:pPr algn="r">
              <a:buNone/>
            </a:pPr>
            <a:r>
              <a:rPr lang="nl-NL" sz="1200" dirty="0" smtClean="0">
                <a:latin typeface="Arial" pitchFamily="34" charset="0"/>
                <a:cs typeface="Arial" pitchFamily="34" charset="0"/>
              </a:rPr>
              <a:t>Een klik geeft de volgende dia</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28676" name="Picture 4"/>
          <p:cNvPicPr>
            <a:picLocks noChangeAspect="1" noChangeArrowheads="1"/>
          </p:cNvPicPr>
          <p:nvPr/>
        </p:nvPicPr>
        <p:blipFill>
          <a:blip r:embed="rId3" cstate="print"/>
          <a:srcRect/>
          <a:stretch>
            <a:fillRect/>
          </a:stretch>
        </p:blipFill>
        <p:spPr bwMode="auto">
          <a:xfrm>
            <a:off x="6300192" y="1628800"/>
            <a:ext cx="2333625" cy="2352675"/>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latin typeface="Arial" pitchFamily="34" charset="0"/>
                <a:cs typeface="Arial" pitchFamily="34" charset="0"/>
              </a:rPr>
              <a:t>Vraag 	7			 150 seconden</a:t>
            </a:r>
            <a:endParaRPr lang="nl-NL" dirty="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graphicFrame>
        <p:nvGraphicFramePr>
          <p:cNvPr id="8" name="Tijdelijke aanduiding voor inhoud 7"/>
          <p:cNvGraphicFramePr>
            <a:graphicFrameLocks noGrp="1"/>
          </p:cNvGraphicFramePr>
          <p:nvPr>
            <p:ph sz="quarter" idx="1"/>
          </p:nvPr>
        </p:nvGraphicFramePr>
        <p:xfrm>
          <a:off x="612777" y="3645023"/>
          <a:ext cx="8207694" cy="2448270"/>
        </p:xfrm>
        <a:graphic>
          <a:graphicData uri="http://schemas.openxmlformats.org/drawingml/2006/table">
            <a:tbl>
              <a:tblPr firstRow="1" bandRow="1">
                <a:tableStyleId>{5C22544A-7EE6-4342-B048-85BDC9FD1C3A}</a:tableStyleId>
              </a:tblPr>
              <a:tblGrid>
                <a:gridCol w="746154"/>
                <a:gridCol w="746154"/>
                <a:gridCol w="746154"/>
                <a:gridCol w="746154"/>
                <a:gridCol w="746154"/>
                <a:gridCol w="746154"/>
                <a:gridCol w="746154"/>
                <a:gridCol w="746154"/>
                <a:gridCol w="746154"/>
                <a:gridCol w="746154"/>
                <a:gridCol w="746154"/>
              </a:tblGrid>
              <a:tr h="816090">
                <a:tc>
                  <a:txBody>
                    <a:bodyPr/>
                    <a:lstStyle/>
                    <a:p>
                      <a:pPr algn="ctr">
                        <a:spcAft>
                          <a:spcPts val="0"/>
                        </a:spcAft>
                      </a:pPr>
                      <a:r>
                        <a:rPr lang="nl-NL" sz="3600" b="1" kern="50" dirty="0" smtClean="0">
                          <a:solidFill>
                            <a:schemeClr val="tx1"/>
                          </a:solidFill>
                          <a:latin typeface="Arial"/>
                          <a:ea typeface="Arial Unicode MS"/>
                          <a:cs typeface="Arial Unicode MS"/>
                        </a:rPr>
                        <a:t>w</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spcAft>
                          <a:spcPts val="0"/>
                        </a:spcAft>
                      </a:pPr>
                      <a:r>
                        <a:rPr lang="nl-NL" sz="3600" b="1" kern="50" dirty="0">
                          <a:solidFill>
                            <a:schemeClr val="tx1"/>
                          </a:solidFill>
                          <a:latin typeface="Arial"/>
                          <a:ea typeface="Arial Unicode MS"/>
                          <a:cs typeface="Arial Unicode MS"/>
                        </a:rPr>
                        <a:t>k</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d</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endParaRPr lang="nl-NL"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c</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s</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a</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endParaRPr lang="nl-NL"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i</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c</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a</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816090">
                <a:tc>
                  <a:txBody>
                    <a:bodyPr/>
                    <a:lstStyle/>
                    <a:p>
                      <a:pPr algn="ctr">
                        <a:spcAft>
                          <a:spcPts val="0"/>
                        </a:spcAft>
                      </a:pPr>
                      <a:r>
                        <a:rPr lang="nl-NL" sz="3600" b="1" kern="50">
                          <a:solidFill>
                            <a:schemeClr val="tx1"/>
                          </a:solidFill>
                          <a:latin typeface="Arial"/>
                          <a:ea typeface="Arial Unicode MS"/>
                          <a:cs typeface="Arial Unicode MS"/>
                        </a:rPr>
                        <a:t>n</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1200" b="1" kern="50" dirty="0">
                          <a:solidFill>
                            <a:schemeClr val="tx1"/>
                          </a:solidFill>
                          <a:latin typeface="Times New Roman"/>
                          <a:ea typeface="Arial Unicode MS"/>
                          <a:cs typeface="Arial Unicode MS"/>
                        </a:rPr>
                        <a:t/>
                      </a:r>
                      <a:br>
                        <a:rPr lang="nl-NL" sz="1200" b="1" kern="50" dirty="0">
                          <a:solidFill>
                            <a:schemeClr val="tx1"/>
                          </a:solidFill>
                          <a:latin typeface="Times New Roman"/>
                          <a:ea typeface="Arial Unicode MS"/>
                          <a:cs typeface="Arial Unicode MS"/>
                        </a:rPr>
                      </a:b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i</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nl-NL"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t</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1200" b="1" kern="50" dirty="0">
                          <a:solidFill>
                            <a:schemeClr val="tx1"/>
                          </a:solidFill>
                          <a:latin typeface="Times New Roman"/>
                          <a:ea typeface="Arial Unicode MS"/>
                          <a:cs typeface="Arial Unicode MS"/>
                        </a:rPr>
                        <a:t/>
                      </a:r>
                      <a:br>
                        <a:rPr lang="nl-NL" sz="1200" b="1" kern="50" dirty="0">
                          <a:solidFill>
                            <a:schemeClr val="tx1"/>
                          </a:solidFill>
                          <a:latin typeface="Times New Roman"/>
                          <a:ea typeface="Arial Unicode MS"/>
                          <a:cs typeface="Arial Unicode MS"/>
                        </a:rPr>
                      </a:b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o</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nl-NL"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e</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1200" b="1" kern="50">
                          <a:solidFill>
                            <a:schemeClr val="tx1"/>
                          </a:solidFill>
                          <a:latin typeface="Times New Roman"/>
                          <a:ea typeface="Arial Unicode MS"/>
                          <a:cs typeface="Arial Unicode MS"/>
                        </a:rPr>
                        <a:t/>
                      </a:r>
                      <a:br>
                        <a:rPr lang="nl-NL" sz="1200" b="1" kern="50">
                          <a:solidFill>
                            <a:schemeClr val="tx1"/>
                          </a:solidFill>
                          <a:latin typeface="Times New Roman"/>
                          <a:ea typeface="Arial Unicode MS"/>
                          <a:cs typeface="Arial Unicode MS"/>
                        </a:rPr>
                      </a:b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e</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816090">
                <a:tc>
                  <a:txBody>
                    <a:bodyPr/>
                    <a:lstStyle/>
                    <a:p>
                      <a:pPr algn="ctr">
                        <a:spcAft>
                          <a:spcPts val="0"/>
                        </a:spcAft>
                      </a:pPr>
                      <a:r>
                        <a:rPr lang="nl-NL" sz="3600" b="1" kern="50" dirty="0">
                          <a:solidFill>
                            <a:schemeClr val="tx1"/>
                          </a:solidFill>
                          <a:latin typeface="Arial"/>
                          <a:ea typeface="Arial Unicode MS"/>
                          <a:cs typeface="Arial Unicode MS"/>
                        </a:rPr>
                        <a:t>s</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e</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u</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nl-NL" b="1">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s</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spcAft>
                          <a:spcPts val="0"/>
                        </a:spcAft>
                      </a:pPr>
                      <a:r>
                        <a:rPr lang="nl-NL" sz="3600" b="1" kern="50" dirty="0">
                          <a:solidFill>
                            <a:schemeClr val="tx1"/>
                          </a:solidFill>
                          <a:latin typeface="Arial"/>
                          <a:ea typeface="Arial Unicode MS"/>
                          <a:cs typeface="Arial Unicode MS"/>
                        </a:rPr>
                        <a:t>r</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e</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nl-NL" b="1">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f</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t</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r</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pic>
        <p:nvPicPr>
          <p:cNvPr id="11" name="Afbeelding 10"/>
          <p:cNvPicPr/>
          <p:nvPr/>
        </p:nvPicPr>
        <p:blipFill>
          <a:blip r:embed="rId3" cstate="print"/>
          <a:srcRect/>
          <a:stretch>
            <a:fillRect/>
          </a:stretch>
        </p:blipFill>
        <p:spPr bwMode="auto">
          <a:xfrm>
            <a:off x="7524328" y="1772816"/>
            <a:ext cx="1008112" cy="1080120"/>
          </a:xfrm>
          <a:prstGeom prst="rect">
            <a:avLst/>
          </a:prstGeom>
          <a:solidFill>
            <a:srgbClr val="FFFFFF"/>
          </a:solidFill>
          <a:ln w="9525">
            <a:noFill/>
            <a:miter lim="800000"/>
            <a:headEnd/>
            <a:tailEnd/>
          </a:ln>
        </p:spPr>
      </p:pic>
      <p:sp>
        <p:nvSpPr>
          <p:cNvPr id="13" name="Rechthoek 12"/>
          <p:cNvSpPr/>
          <p:nvPr/>
        </p:nvSpPr>
        <p:spPr>
          <a:xfrm>
            <a:off x="611560" y="1628801"/>
            <a:ext cx="8532440" cy="1815882"/>
          </a:xfrm>
          <a:prstGeom prst="rect">
            <a:avLst/>
          </a:prstGeom>
        </p:spPr>
        <p:txBody>
          <a:bodyPr wrap="square">
            <a:spAutoFit/>
          </a:bodyPr>
          <a:lstStyle/>
          <a:p>
            <a:pPr lvl="0" fontAlgn="base">
              <a:spcBef>
                <a:spcPct val="0"/>
              </a:spcBef>
              <a:spcAft>
                <a:spcPct val="0"/>
              </a:spcAft>
            </a:pPr>
            <a:r>
              <a:rPr lang="nl-NL" sz="2800" dirty="0" smtClean="0">
                <a:solidFill>
                  <a:prstClr val="black"/>
                </a:solidFill>
                <a:latin typeface="Arial" pitchFamily="34" charset="0"/>
                <a:ea typeface="Arial Unicode MS" pitchFamily="34" charset="-128"/>
                <a:cs typeface="Arial" pitchFamily="34" charset="0"/>
              </a:rPr>
              <a:t>Je begint in het </a:t>
            </a:r>
            <a:r>
              <a:rPr lang="nl-NL" sz="2800" dirty="0" err="1" smtClean="0">
                <a:solidFill>
                  <a:prstClr val="black"/>
                </a:solidFill>
                <a:latin typeface="Arial" pitchFamily="34" charset="0"/>
                <a:ea typeface="Arial Unicode MS" pitchFamily="34" charset="-128"/>
                <a:cs typeface="Arial" pitchFamily="34" charset="0"/>
              </a:rPr>
              <a:t>grijsgemaakte</a:t>
            </a:r>
            <a:r>
              <a:rPr lang="nl-NL" sz="2800" dirty="0" smtClean="0">
                <a:solidFill>
                  <a:prstClr val="black"/>
                </a:solidFill>
                <a:latin typeface="Arial" pitchFamily="34" charset="0"/>
                <a:ea typeface="Arial Unicode MS" pitchFamily="34" charset="-128"/>
                <a:cs typeface="Arial" pitchFamily="34" charset="0"/>
              </a:rPr>
              <a:t> vlakje. </a:t>
            </a:r>
          </a:p>
          <a:p>
            <a:pPr lvl="0" fontAlgn="base">
              <a:spcBef>
                <a:spcPct val="0"/>
              </a:spcBef>
              <a:spcAft>
                <a:spcPct val="0"/>
              </a:spcAft>
            </a:pPr>
            <a:r>
              <a:rPr lang="nl-NL" sz="2800" dirty="0" smtClean="0">
                <a:solidFill>
                  <a:prstClr val="black"/>
                </a:solidFill>
                <a:latin typeface="Arial" pitchFamily="34" charset="0"/>
                <a:ea typeface="Arial Unicode MS" pitchFamily="34" charset="-128"/>
                <a:cs typeface="Arial" pitchFamily="34" charset="0"/>
              </a:rPr>
              <a:t>Bij C verklappen we niet waar je begint.</a:t>
            </a:r>
          </a:p>
          <a:p>
            <a:pPr lvl="0" fontAlgn="base">
              <a:spcBef>
                <a:spcPct val="0"/>
              </a:spcBef>
              <a:spcAft>
                <a:spcPct val="0"/>
              </a:spcAft>
            </a:pPr>
            <a:endParaRPr lang="nl-NL" sz="2800" dirty="0" smtClean="0">
              <a:solidFill>
                <a:prstClr val="black"/>
              </a:solidFill>
              <a:latin typeface="Arial" pitchFamily="34" charset="0"/>
              <a:ea typeface="Arial Unicode MS" pitchFamily="34" charset="-128"/>
              <a:cs typeface="Arial" pitchFamily="34" charset="0"/>
            </a:endParaRPr>
          </a:p>
          <a:p>
            <a:pPr lvl="0" fontAlgn="base">
              <a:spcBef>
                <a:spcPct val="0"/>
              </a:spcBef>
              <a:spcAft>
                <a:spcPct val="0"/>
              </a:spcAft>
            </a:pPr>
            <a:r>
              <a:rPr lang="nl-NL" sz="2800" dirty="0" smtClean="0">
                <a:solidFill>
                  <a:prstClr val="black"/>
                </a:solidFill>
                <a:latin typeface="Arial" pitchFamily="34" charset="0"/>
                <a:ea typeface="Arial Unicode MS" pitchFamily="34" charset="-128"/>
                <a:cs typeface="Arial" pitchFamily="34" charset="0"/>
              </a:rPr>
              <a:t>          A                            B                           C</a:t>
            </a:r>
            <a:endParaRPr lang="nl-NL" dirty="0">
              <a:solidFill>
                <a:prstClr val="black"/>
              </a:solidFill>
              <a:latin typeface="Arial" pitchFamily="34" charset="0"/>
              <a:cs typeface="Arial" pitchFamily="34" charset="0"/>
            </a:endParaRPr>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7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graphicFrame>
        <p:nvGraphicFramePr>
          <p:cNvPr id="8" name="Tijdelijke aanduiding voor inhoud 7"/>
          <p:cNvGraphicFramePr>
            <a:graphicFrameLocks noGrp="1"/>
          </p:cNvGraphicFramePr>
          <p:nvPr>
            <p:ph sz="quarter" idx="1"/>
            <p:extLst>
              <p:ext uri="{D42A27DB-BD31-4B8C-83A1-F6EECF244321}">
                <p14:modId xmlns="" xmlns:p14="http://schemas.microsoft.com/office/powerpoint/2010/main" val="32893662"/>
              </p:ext>
            </p:extLst>
          </p:nvPr>
        </p:nvGraphicFramePr>
        <p:xfrm>
          <a:off x="611560" y="2767574"/>
          <a:ext cx="8207694" cy="2448270"/>
        </p:xfrm>
        <a:graphic>
          <a:graphicData uri="http://schemas.openxmlformats.org/drawingml/2006/table">
            <a:tbl>
              <a:tblPr firstRow="1" bandRow="1">
                <a:tableStyleId>{5C22544A-7EE6-4342-B048-85BDC9FD1C3A}</a:tableStyleId>
              </a:tblPr>
              <a:tblGrid>
                <a:gridCol w="746154"/>
                <a:gridCol w="746154"/>
                <a:gridCol w="746154"/>
                <a:gridCol w="746154"/>
                <a:gridCol w="746154"/>
                <a:gridCol w="746154"/>
                <a:gridCol w="746154"/>
                <a:gridCol w="746154"/>
                <a:gridCol w="746154"/>
                <a:gridCol w="746154"/>
                <a:gridCol w="746154"/>
              </a:tblGrid>
              <a:tr h="816090">
                <a:tc>
                  <a:txBody>
                    <a:bodyPr/>
                    <a:lstStyle/>
                    <a:p>
                      <a:pPr algn="ctr">
                        <a:spcAft>
                          <a:spcPts val="0"/>
                        </a:spcAft>
                      </a:pPr>
                      <a:r>
                        <a:rPr lang="nl-NL" sz="3600" b="1" kern="50" dirty="0" smtClean="0">
                          <a:solidFill>
                            <a:schemeClr val="tx1"/>
                          </a:solidFill>
                          <a:latin typeface="Arial"/>
                          <a:ea typeface="Arial Unicode MS"/>
                          <a:cs typeface="Arial Unicode MS"/>
                        </a:rPr>
                        <a:t>w</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spcAft>
                          <a:spcPts val="0"/>
                        </a:spcAft>
                      </a:pPr>
                      <a:r>
                        <a:rPr lang="nl-NL" sz="3600" b="1" kern="50" dirty="0">
                          <a:solidFill>
                            <a:schemeClr val="tx1"/>
                          </a:solidFill>
                          <a:latin typeface="Arial"/>
                          <a:ea typeface="Arial Unicode MS"/>
                          <a:cs typeface="Arial Unicode MS"/>
                        </a:rPr>
                        <a:t>k</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d</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endParaRPr lang="nl-NL"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c</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s</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a</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endParaRPr lang="nl-NL"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i</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c</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a</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816090">
                <a:tc>
                  <a:txBody>
                    <a:bodyPr/>
                    <a:lstStyle/>
                    <a:p>
                      <a:pPr algn="ctr">
                        <a:spcAft>
                          <a:spcPts val="0"/>
                        </a:spcAft>
                      </a:pPr>
                      <a:r>
                        <a:rPr lang="nl-NL" sz="3600" b="1" kern="50" dirty="0">
                          <a:solidFill>
                            <a:schemeClr val="tx1"/>
                          </a:solidFill>
                          <a:latin typeface="Arial"/>
                          <a:ea typeface="Arial Unicode MS"/>
                          <a:cs typeface="Arial Unicode MS"/>
                        </a:rPr>
                        <a:t>n</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1200" b="1" kern="50" dirty="0">
                          <a:solidFill>
                            <a:schemeClr val="tx1"/>
                          </a:solidFill>
                          <a:latin typeface="Times New Roman"/>
                          <a:ea typeface="Arial Unicode MS"/>
                          <a:cs typeface="Arial Unicode MS"/>
                        </a:rPr>
                        <a:t/>
                      </a:r>
                      <a:br>
                        <a:rPr lang="nl-NL" sz="1200" b="1" kern="50" dirty="0">
                          <a:solidFill>
                            <a:schemeClr val="tx1"/>
                          </a:solidFill>
                          <a:latin typeface="Times New Roman"/>
                          <a:ea typeface="Arial Unicode MS"/>
                          <a:cs typeface="Arial Unicode MS"/>
                        </a:rPr>
                      </a:b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i</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nl-NL"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t</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1200" b="1" kern="50" dirty="0">
                          <a:solidFill>
                            <a:schemeClr val="tx1"/>
                          </a:solidFill>
                          <a:latin typeface="Times New Roman"/>
                          <a:ea typeface="Arial Unicode MS"/>
                          <a:cs typeface="Arial Unicode MS"/>
                        </a:rPr>
                        <a:t/>
                      </a:r>
                      <a:br>
                        <a:rPr lang="nl-NL" sz="1200" b="1" kern="50" dirty="0">
                          <a:solidFill>
                            <a:schemeClr val="tx1"/>
                          </a:solidFill>
                          <a:latin typeface="Times New Roman"/>
                          <a:ea typeface="Arial Unicode MS"/>
                          <a:cs typeface="Arial Unicode MS"/>
                        </a:rPr>
                      </a:b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o</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nl-NL"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e</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1200" b="1" kern="50">
                          <a:solidFill>
                            <a:schemeClr val="tx1"/>
                          </a:solidFill>
                          <a:latin typeface="Times New Roman"/>
                          <a:ea typeface="Arial Unicode MS"/>
                          <a:cs typeface="Arial Unicode MS"/>
                        </a:rPr>
                        <a:t/>
                      </a:r>
                      <a:br>
                        <a:rPr lang="nl-NL" sz="1200" b="1" kern="50">
                          <a:solidFill>
                            <a:schemeClr val="tx1"/>
                          </a:solidFill>
                          <a:latin typeface="Times New Roman"/>
                          <a:ea typeface="Arial Unicode MS"/>
                          <a:cs typeface="Arial Unicode MS"/>
                        </a:rPr>
                      </a:b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a:solidFill>
                            <a:schemeClr val="tx1"/>
                          </a:solidFill>
                          <a:latin typeface="Arial"/>
                          <a:ea typeface="Arial Unicode MS"/>
                          <a:cs typeface="Arial Unicode MS"/>
                        </a:rPr>
                        <a:t>e</a:t>
                      </a:r>
                      <a:endParaRPr lang="nl-NL" sz="1200" b="1" kern="5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816090">
                <a:tc>
                  <a:txBody>
                    <a:bodyPr/>
                    <a:lstStyle/>
                    <a:p>
                      <a:pPr algn="ctr">
                        <a:spcAft>
                          <a:spcPts val="0"/>
                        </a:spcAft>
                      </a:pPr>
                      <a:r>
                        <a:rPr lang="nl-NL" sz="3600" b="1" kern="50" dirty="0">
                          <a:solidFill>
                            <a:schemeClr val="tx1"/>
                          </a:solidFill>
                          <a:latin typeface="Arial"/>
                          <a:ea typeface="Arial Unicode MS"/>
                          <a:cs typeface="Arial Unicode MS"/>
                        </a:rPr>
                        <a:t>s</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e</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u</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nl-NL" b="1">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s</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spcAft>
                          <a:spcPts val="0"/>
                        </a:spcAft>
                      </a:pPr>
                      <a:r>
                        <a:rPr lang="nl-NL" sz="3600" b="1" kern="50" dirty="0">
                          <a:solidFill>
                            <a:schemeClr val="tx1"/>
                          </a:solidFill>
                          <a:latin typeface="Arial"/>
                          <a:ea typeface="Arial Unicode MS"/>
                          <a:cs typeface="Arial Unicode MS"/>
                        </a:rPr>
                        <a:t>r</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e</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vMerge="1">
                  <a:txBody>
                    <a:bodyPr/>
                    <a:lstStyle/>
                    <a:p>
                      <a:endParaRPr lang="nl-NL" b="1">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f</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t</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spcAft>
                          <a:spcPts val="0"/>
                        </a:spcAft>
                      </a:pPr>
                      <a:r>
                        <a:rPr lang="nl-NL" sz="3600" b="1" kern="50" dirty="0">
                          <a:solidFill>
                            <a:schemeClr val="tx1"/>
                          </a:solidFill>
                          <a:latin typeface="Arial"/>
                          <a:ea typeface="Arial Unicode MS"/>
                          <a:cs typeface="Arial Unicode MS"/>
                        </a:rPr>
                        <a:t>r</a:t>
                      </a:r>
                      <a:endParaRPr lang="nl-NL" sz="1200" b="1" kern="50" dirty="0">
                        <a:solidFill>
                          <a:schemeClr val="tx1"/>
                        </a:solidFill>
                        <a:latin typeface="Times New Roman"/>
                        <a:ea typeface="Arial Unicode MS"/>
                        <a:cs typeface="Arial Unicode MS"/>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pic>
        <p:nvPicPr>
          <p:cNvPr id="11" name="Afbeelding 10"/>
          <p:cNvPicPr/>
          <p:nvPr/>
        </p:nvPicPr>
        <p:blipFill>
          <a:blip r:embed="rId3" cstate="print"/>
          <a:srcRect/>
          <a:stretch>
            <a:fillRect/>
          </a:stretch>
        </p:blipFill>
        <p:spPr bwMode="auto">
          <a:xfrm>
            <a:off x="7524328" y="1088741"/>
            <a:ext cx="1008112" cy="1080120"/>
          </a:xfrm>
          <a:prstGeom prst="rect">
            <a:avLst/>
          </a:prstGeom>
          <a:solidFill>
            <a:srgbClr val="FFFFFF"/>
          </a:solidFill>
          <a:ln w="9525">
            <a:noFill/>
            <a:miter lim="800000"/>
            <a:headEnd/>
            <a:tailEnd/>
          </a:ln>
        </p:spPr>
      </p:pic>
      <p:sp>
        <p:nvSpPr>
          <p:cNvPr id="13" name="Rechthoek 12"/>
          <p:cNvSpPr/>
          <p:nvPr/>
        </p:nvSpPr>
        <p:spPr>
          <a:xfrm>
            <a:off x="611560" y="1628801"/>
            <a:ext cx="8532440" cy="1138773"/>
          </a:xfrm>
          <a:prstGeom prst="rect">
            <a:avLst/>
          </a:prstGeom>
        </p:spPr>
        <p:txBody>
          <a:bodyPr wrap="square">
            <a:spAutoFit/>
          </a:bodyPr>
          <a:lstStyle/>
          <a:p>
            <a:pPr lvl="0" fontAlgn="base">
              <a:spcBef>
                <a:spcPct val="0"/>
              </a:spcBef>
              <a:spcAft>
                <a:spcPct val="0"/>
              </a:spcAft>
            </a:pPr>
            <a:r>
              <a:rPr lang="nl-NL" sz="2000" dirty="0" smtClean="0">
                <a:solidFill>
                  <a:prstClr val="black"/>
                </a:solidFill>
                <a:latin typeface="Arial" pitchFamily="34" charset="0"/>
                <a:ea typeface="Arial Unicode MS" pitchFamily="34" charset="-128"/>
                <a:cs typeface="Arial" pitchFamily="34" charset="0"/>
              </a:rPr>
              <a:t>Je begint in het </a:t>
            </a:r>
            <a:r>
              <a:rPr lang="nl-NL" sz="2000" dirty="0" err="1" smtClean="0">
                <a:solidFill>
                  <a:prstClr val="black"/>
                </a:solidFill>
                <a:latin typeface="Arial" pitchFamily="34" charset="0"/>
                <a:ea typeface="Arial Unicode MS" pitchFamily="34" charset="-128"/>
                <a:cs typeface="Arial" pitchFamily="34" charset="0"/>
              </a:rPr>
              <a:t>grijsgemaakte</a:t>
            </a:r>
            <a:r>
              <a:rPr lang="nl-NL" sz="2000" dirty="0" smtClean="0">
                <a:solidFill>
                  <a:prstClr val="black"/>
                </a:solidFill>
                <a:latin typeface="Arial" pitchFamily="34" charset="0"/>
                <a:ea typeface="Arial Unicode MS" pitchFamily="34" charset="-128"/>
                <a:cs typeface="Arial" pitchFamily="34" charset="0"/>
              </a:rPr>
              <a:t> vlakje. </a:t>
            </a:r>
          </a:p>
          <a:p>
            <a:pPr lvl="0" fontAlgn="base">
              <a:spcBef>
                <a:spcPct val="0"/>
              </a:spcBef>
              <a:spcAft>
                <a:spcPct val="0"/>
              </a:spcAft>
            </a:pPr>
            <a:r>
              <a:rPr lang="nl-NL" sz="2000" dirty="0" smtClean="0">
                <a:solidFill>
                  <a:prstClr val="black"/>
                </a:solidFill>
                <a:latin typeface="Arial" pitchFamily="34" charset="0"/>
                <a:ea typeface="Arial Unicode MS" pitchFamily="34" charset="-128"/>
                <a:cs typeface="Arial" pitchFamily="34" charset="0"/>
              </a:rPr>
              <a:t>Bij C verklappen we niet waar je begint.</a:t>
            </a:r>
            <a:endParaRPr lang="nl-NL" sz="2800" dirty="0" smtClean="0">
              <a:solidFill>
                <a:prstClr val="black"/>
              </a:solidFill>
              <a:latin typeface="Arial" pitchFamily="34" charset="0"/>
              <a:ea typeface="Arial Unicode MS" pitchFamily="34" charset="-128"/>
              <a:cs typeface="Arial" pitchFamily="34" charset="0"/>
            </a:endParaRPr>
          </a:p>
          <a:p>
            <a:pPr lvl="0" fontAlgn="base">
              <a:spcBef>
                <a:spcPct val="0"/>
              </a:spcBef>
              <a:spcAft>
                <a:spcPct val="0"/>
              </a:spcAft>
            </a:pPr>
            <a:r>
              <a:rPr lang="nl-NL" sz="2800" dirty="0" smtClean="0">
                <a:solidFill>
                  <a:prstClr val="black"/>
                </a:solidFill>
                <a:latin typeface="Arial" pitchFamily="34" charset="0"/>
                <a:ea typeface="Arial Unicode MS" pitchFamily="34" charset="-128"/>
                <a:cs typeface="Arial" pitchFamily="34" charset="0"/>
              </a:rPr>
              <a:t>          A                            B                           C</a:t>
            </a:r>
            <a:endParaRPr lang="nl-NL" dirty="0">
              <a:solidFill>
                <a:prstClr val="black"/>
              </a:solidFill>
              <a:latin typeface="Arial" pitchFamily="34" charset="0"/>
              <a:cs typeface="Arial" pitchFamily="34" charset="0"/>
            </a:endParaRPr>
          </a:p>
        </p:txBody>
      </p:sp>
      <p:sp>
        <p:nvSpPr>
          <p:cNvPr id="3" name="Tekstvak 2"/>
          <p:cNvSpPr txBox="1"/>
          <p:nvPr/>
        </p:nvSpPr>
        <p:spPr>
          <a:xfrm>
            <a:off x="542340" y="5483319"/>
            <a:ext cx="8258819" cy="707886"/>
          </a:xfrm>
          <a:prstGeom prst="rect">
            <a:avLst/>
          </a:prstGeom>
          <a:noFill/>
        </p:spPr>
        <p:txBody>
          <a:bodyPr wrap="square" rtlCol="0">
            <a:spAutoFit/>
          </a:bodyPr>
          <a:lstStyle/>
          <a:p>
            <a:r>
              <a:rPr lang="nl-NL" sz="4000" b="1" dirty="0" smtClean="0">
                <a:solidFill>
                  <a:schemeClr val="accent1"/>
                </a:solidFill>
              </a:rPr>
              <a:t>Wiskunde	  Socrates	</a:t>
            </a:r>
            <a:r>
              <a:rPr lang="nl-NL" sz="4000" b="1" dirty="0">
                <a:solidFill>
                  <a:schemeClr val="accent1"/>
                </a:solidFill>
              </a:rPr>
              <a:t> </a:t>
            </a:r>
            <a:r>
              <a:rPr lang="nl-NL" sz="4000" b="1" dirty="0" smtClean="0">
                <a:solidFill>
                  <a:schemeClr val="accent1"/>
                </a:solidFill>
              </a:rPr>
              <a:t>     creatief</a:t>
            </a:r>
            <a:endParaRPr lang="nl-NL" sz="4000" b="1" dirty="0">
              <a:solidFill>
                <a:schemeClr val="accent1"/>
              </a:solidFill>
            </a:endParaRPr>
          </a:p>
        </p:txBody>
      </p:sp>
    </p:spTree>
    <p:extLst>
      <p:ext uri="{BB962C8B-B14F-4D97-AF65-F5344CB8AC3E}">
        <p14:creationId xmlns="" xmlns:p14="http://schemas.microsoft.com/office/powerpoint/2010/main" val="73491387"/>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8	deel 1   60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a:bodyPr>
          <a:lstStyle/>
          <a:p>
            <a:r>
              <a:rPr lang="nl-NL" dirty="0" smtClean="0">
                <a:latin typeface="Arial" pitchFamily="34" charset="0"/>
                <a:cs typeface="Arial" pitchFamily="34" charset="0"/>
              </a:rPr>
              <a:t>Je krijgt twee zinnen met een aantal spellingfouten. Schrijf de foutgespelde woorden juist op. Hier staat de eerste zin:</a:t>
            </a:r>
          </a:p>
          <a:p>
            <a:pPr>
              <a:buNone/>
            </a:pPr>
            <a:endParaRPr lang="nl-NL" dirty="0" smtClean="0">
              <a:latin typeface="Arial" pitchFamily="34" charset="0"/>
              <a:cs typeface="Arial" pitchFamily="34" charset="0"/>
            </a:endParaRPr>
          </a:p>
          <a:p>
            <a:pPr>
              <a:buNone/>
            </a:pPr>
            <a:r>
              <a:rPr lang="nl-NL" dirty="0" smtClean="0"/>
              <a:t>  </a:t>
            </a:r>
            <a:r>
              <a:rPr lang="nl-NL" sz="3200" i="1" dirty="0" smtClean="0">
                <a:solidFill>
                  <a:schemeClr val="bg2">
                    <a:lumMod val="25000"/>
                  </a:schemeClr>
                </a:solidFill>
                <a:latin typeface="Arial" pitchFamily="34" charset="0"/>
                <a:cs typeface="Arial" pitchFamily="34" charset="0"/>
              </a:rPr>
              <a:t> In </a:t>
            </a:r>
            <a:r>
              <a:rPr lang="nl-NL" sz="3200" i="1" dirty="0" err="1" smtClean="0">
                <a:solidFill>
                  <a:schemeClr val="bg2">
                    <a:lumMod val="25000"/>
                  </a:schemeClr>
                </a:solidFill>
                <a:latin typeface="Arial" pitchFamily="34" charset="0"/>
                <a:cs typeface="Arial" pitchFamily="34" charset="0"/>
              </a:rPr>
              <a:t>prinsipe</a:t>
            </a:r>
            <a:r>
              <a:rPr lang="nl-NL" sz="3200" i="1" dirty="0" smtClean="0">
                <a:solidFill>
                  <a:schemeClr val="bg2">
                    <a:lumMod val="25000"/>
                  </a:schemeClr>
                </a:solidFill>
                <a:latin typeface="Arial" pitchFamily="34" charset="0"/>
                <a:cs typeface="Arial" pitchFamily="34" charset="0"/>
              </a:rPr>
              <a:t> is het beste bewijs voor het bestaan van een </a:t>
            </a:r>
            <a:r>
              <a:rPr lang="nl-NL" sz="3200" i="1" dirty="0" err="1" smtClean="0">
                <a:solidFill>
                  <a:schemeClr val="bg2">
                    <a:lumMod val="25000"/>
                  </a:schemeClr>
                </a:solidFill>
                <a:latin typeface="Arial" pitchFamily="34" charset="0"/>
                <a:cs typeface="Arial" pitchFamily="34" charset="0"/>
              </a:rPr>
              <a:t>inteligente</a:t>
            </a:r>
            <a:r>
              <a:rPr lang="nl-NL" sz="3200" i="1" dirty="0" smtClean="0">
                <a:solidFill>
                  <a:schemeClr val="bg2">
                    <a:lumMod val="25000"/>
                  </a:schemeClr>
                </a:solidFill>
                <a:latin typeface="Arial" pitchFamily="34" charset="0"/>
                <a:cs typeface="Arial" pitchFamily="34" charset="0"/>
              </a:rPr>
              <a:t> buitenaardse levensvorm, dat het nog nooit is gebeurt dat ze contact met ons hebben opgenomen. – Bill </a:t>
            </a:r>
            <a:r>
              <a:rPr lang="nl-NL" sz="3200" i="1" dirty="0" err="1" smtClean="0">
                <a:solidFill>
                  <a:schemeClr val="bg2">
                    <a:lumMod val="25000"/>
                  </a:schemeClr>
                </a:solidFill>
                <a:latin typeface="Arial" pitchFamily="34" charset="0"/>
                <a:cs typeface="Arial" pitchFamily="34" charset="0"/>
              </a:rPr>
              <a:t>Waterson</a:t>
            </a:r>
            <a:r>
              <a:rPr lang="nl-NL" sz="3200" i="1" dirty="0" smtClean="0">
                <a:solidFill>
                  <a:schemeClr val="bg2">
                    <a:lumMod val="25000"/>
                  </a:schemeClr>
                </a:solidFill>
                <a:latin typeface="Arial" pitchFamily="34" charset="0"/>
                <a:cs typeface="Arial" pitchFamily="34" charset="0"/>
              </a:rPr>
              <a:t>  </a:t>
            </a:r>
          </a:p>
          <a:p>
            <a:pPr>
              <a:buNone/>
            </a:pPr>
            <a:endParaRPr lang="nl-NL" dirty="0" smtClean="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smtClean="0">
                <a:latin typeface="Arial" pitchFamily="34" charset="0"/>
                <a:cs typeface="Arial" pitchFamily="34" charset="0"/>
              </a:rPr>
              <a:t>We beginnen met een film…</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lstStyle/>
          <a:p>
            <a:r>
              <a:rPr lang="nl-NL" dirty="0" smtClean="0">
                <a:latin typeface="Arial" pitchFamily="34" charset="0"/>
                <a:cs typeface="Arial" pitchFamily="34" charset="0"/>
              </a:rPr>
              <a:t>De film is in het Engels. Er staat een astronaut op de maan die een veer en een hamer vasthoudt. </a:t>
            </a:r>
            <a:r>
              <a:rPr lang="nl-NL" smtClean="0">
                <a:latin typeface="Arial" pitchFamily="34" charset="0"/>
                <a:cs typeface="Arial" pitchFamily="34" charset="0"/>
              </a:rPr>
              <a:t>Hij </a:t>
            </a:r>
            <a:r>
              <a:rPr lang="nl-NL" dirty="0" smtClean="0">
                <a:latin typeface="Arial" pitchFamily="34" charset="0"/>
                <a:cs typeface="Arial" pitchFamily="34" charset="0"/>
              </a:rPr>
              <a:t>vertelt over </a:t>
            </a:r>
            <a:r>
              <a:rPr lang="nl-NL" dirty="0" err="1" smtClean="0">
                <a:latin typeface="Arial" pitchFamily="34" charset="0"/>
                <a:cs typeface="Arial" pitchFamily="34" charset="0"/>
              </a:rPr>
              <a:t>Galileo</a:t>
            </a:r>
            <a:r>
              <a:rPr lang="nl-NL" dirty="0" smtClean="0">
                <a:latin typeface="Arial" pitchFamily="34" charset="0"/>
                <a:cs typeface="Arial" pitchFamily="34" charset="0"/>
              </a:rPr>
              <a:t> </a:t>
            </a:r>
            <a:r>
              <a:rPr lang="nl-NL" dirty="0" err="1" smtClean="0">
                <a:latin typeface="Arial" pitchFamily="34" charset="0"/>
                <a:cs typeface="Arial" pitchFamily="34" charset="0"/>
              </a:rPr>
              <a:t>Galilei</a:t>
            </a:r>
            <a:r>
              <a:rPr lang="nl-NL" dirty="0" smtClean="0">
                <a:latin typeface="Arial" pitchFamily="34" charset="0"/>
                <a:cs typeface="Arial" pitchFamily="34" charset="0"/>
              </a:rPr>
              <a:t>  die in een ver verleden uitspraken had gedaan over zwaartekracht.</a:t>
            </a:r>
          </a:p>
          <a:p>
            <a:pPr>
              <a:buNone/>
            </a:pPr>
            <a:r>
              <a:rPr lang="nl-NL" dirty="0" smtClean="0">
                <a:latin typeface="Arial" pitchFamily="34" charset="0"/>
                <a:cs typeface="Arial" pitchFamily="34" charset="0"/>
              </a:rPr>
              <a:t>   …dan laat de astronaut de veer en de hamer tegelijkertijd vallen…. </a:t>
            </a:r>
          </a:p>
          <a:p>
            <a:endParaRPr lang="nl-NL" dirty="0" smtClean="0">
              <a:latin typeface="Arial" pitchFamily="34" charset="0"/>
              <a:cs typeface="Arial" pitchFamily="34" charset="0"/>
            </a:endParaRP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8	deel 1</a:t>
            </a:r>
            <a:endParaRPr lang="nl-NL" dirty="0">
              <a:solidFill>
                <a:schemeClr val="accent1"/>
              </a:solidFill>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lnSpcReduction="10000"/>
          </a:bodyPr>
          <a:lstStyle/>
          <a:p>
            <a:r>
              <a:rPr lang="nl-NL" dirty="0" smtClean="0">
                <a:latin typeface="Arial" pitchFamily="34" charset="0"/>
                <a:cs typeface="Arial" pitchFamily="34" charset="0"/>
              </a:rPr>
              <a:t>Je krijgt twee zinnen met een aantal spellingfouten. Schrijf de foutgespelde woorden juist op. Hier staat de eerste zin:</a:t>
            </a:r>
          </a:p>
          <a:p>
            <a:pPr>
              <a:buNone/>
            </a:pPr>
            <a:endParaRPr lang="nl-NL" dirty="0" smtClean="0">
              <a:latin typeface="Arial" pitchFamily="34" charset="0"/>
              <a:cs typeface="Arial" pitchFamily="34" charset="0"/>
            </a:endParaRPr>
          </a:p>
          <a:p>
            <a:pPr>
              <a:buNone/>
            </a:pPr>
            <a:r>
              <a:rPr lang="nl-NL" dirty="0" smtClean="0"/>
              <a:t>  </a:t>
            </a:r>
            <a:r>
              <a:rPr lang="nl-NL" sz="3200" i="1" dirty="0" smtClean="0">
                <a:solidFill>
                  <a:schemeClr val="bg2">
                    <a:lumMod val="25000"/>
                  </a:schemeClr>
                </a:solidFill>
                <a:latin typeface="Arial" pitchFamily="34" charset="0"/>
                <a:cs typeface="Arial" pitchFamily="34" charset="0"/>
              </a:rPr>
              <a:t> In </a:t>
            </a:r>
            <a:r>
              <a:rPr lang="nl-NL" sz="3200" i="1" strike="sngStrike" dirty="0" err="1" smtClean="0">
                <a:solidFill>
                  <a:schemeClr val="bg2">
                    <a:lumMod val="25000"/>
                  </a:schemeClr>
                </a:solidFill>
                <a:latin typeface="Arial" pitchFamily="34" charset="0"/>
                <a:cs typeface="Arial" pitchFamily="34" charset="0"/>
              </a:rPr>
              <a:t>prinsipe</a:t>
            </a:r>
            <a:r>
              <a:rPr lang="nl-NL" sz="3200" i="1" dirty="0" smtClean="0">
                <a:solidFill>
                  <a:schemeClr val="bg2">
                    <a:lumMod val="25000"/>
                  </a:schemeClr>
                </a:solidFill>
                <a:latin typeface="Arial" pitchFamily="34" charset="0"/>
                <a:cs typeface="Arial" pitchFamily="34" charset="0"/>
              </a:rPr>
              <a:t> </a:t>
            </a:r>
            <a:r>
              <a:rPr lang="nl-NL" sz="3200" b="1" i="1" dirty="0" smtClean="0">
                <a:solidFill>
                  <a:schemeClr val="accent1"/>
                </a:solidFill>
                <a:latin typeface="Arial" pitchFamily="34" charset="0"/>
                <a:cs typeface="Arial" pitchFamily="34" charset="0"/>
              </a:rPr>
              <a:t>principe</a:t>
            </a:r>
            <a:r>
              <a:rPr lang="nl-NL" sz="3200" i="1" dirty="0" smtClean="0">
                <a:solidFill>
                  <a:schemeClr val="bg2">
                    <a:lumMod val="25000"/>
                  </a:schemeClr>
                </a:solidFill>
                <a:latin typeface="Arial" pitchFamily="34" charset="0"/>
                <a:cs typeface="Arial" pitchFamily="34" charset="0"/>
              </a:rPr>
              <a:t> is het beste bewijs voor het bestaan van een </a:t>
            </a:r>
            <a:r>
              <a:rPr lang="nl-NL" sz="3200" i="1" strike="sngStrike" dirty="0" err="1" smtClean="0">
                <a:solidFill>
                  <a:schemeClr val="bg2">
                    <a:lumMod val="25000"/>
                  </a:schemeClr>
                </a:solidFill>
                <a:latin typeface="Arial" pitchFamily="34" charset="0"/>
                <a:cs typeface="Arial" pitchFamily="34" charset="0"/>
              </a:rPr>
              <a:t>inteligente</a:t>
            </a:r>
            <a:r>
              <a:rPr lang="nl-NL" sz="3200" i="1" dirty="0" smtClean="0">
                <a:solidFill>
                  <a:schemeClr val="bg2">
                    <a:lumMod val="25000"/>
                  </a:schemeClr>
                </a:solidFill>
                <a:latin typeface="Arial" pitchFamily="34" charset="0"/>
                <a:cs typeface="Arial" pitchFamily="34" charset="0"/>
              </a:rPr>
              <a:t> </a:t>
            </a:r>
            <a:r>
              <a:rPr lang="nl-NL" sz="3200" b="1" i="1" dirty="0" smtClean="0">
                <a:solidFill>
                  <a:schemeClr val="accent1"/>
                </a:solidFill>
                <a:latin typeface="Arial" pitchFamily="34" charset="0"/>
                <a:cs typeface="Arial" pitchFamily="34" charset="0"/>
              </a:rPr>
              <a:t>intelligente</a:t>
            </a:r>
            <a:r>
              <a:rPr lang="nl-NL" sz="3200" i="1" dirty="0" smtClean="0">
                <a:solidFill>
                  <a:schemeClr val="bg2">
                    <a:lumMod val="25000"/>
                  </a:schemeClr>
                </a:solidFill>
                <a:latin typeface="Arial" pitchFamily="34" charset="0"/>
                <a:cs typeface="Arial" pitchFamily="34" charset="0"/>
              </a:rPr>
              <a:t> buitenaardse levensvorm, dat het nog nooit is </a:t>
            </a:r>
            <a:r>
              <a:rPr lang="nl-NL" sz="3200" i="1" strike="sngStrike" dirty="0" smtClean="0">
                <a:solidFill>
                  <a:schemeClr val="bg2">
                    <a:lumMod val="25000"/>
                  </a:schemeClr>
                </a:solidFill>
                <a:latin typeface="Arial" pitchFamily="34" charset="0"/>
                <a:cs typeface="Arial" pitchFamily="34" charset="0"/>
              </a:rPr>
              <a:t>gebeurt</a:t>
            </a:r>
            <a:r>
              <a:rPr lang="nl-NL" sz="3200" i="1" dirty="0" smtClean="0">
                <a:solidFill>
                  <a:schemeClr val="bg2">
                    <a:lumMod val="25000"/>
                  </a:schemeClr>
                </a:solidFill>
                <a:latin typeface="Arial" pitchFamily="34" charset="0"/>
                <a:cs typeface="Arial" pitchFamily="34" charset="0"/>
              </a:rPr>
              <a:t> </a:t>
            </a:r>
            <a:r>
              <a:rPr lang="nl-NL" sz="3200" b="1" i="1" dirty="0" smtClean="0">
                <a:solidFill>
                  <a:schemeClr val="accent1"/>
                </a:solidFill>
                <a:latin typeface="Arial" pitchFamily="34" charset="0"/>
                <a:cs typeface="Arial" pitchFamily="34" charset="0"/>
              </a:rPr>
              <a:t>gebeurd</a:t>
            </a:r>
            <a:r>
              <a:rPr lang="nl-NL" sz="3200" i="1" dirty="0" smtClean="0">
                <a:solidFill>
                  <a:schemeClr val="bg2">
                    <a:lumMod val="25000"/>
                  </a:schemeClr>
                </a:solidFill>
                <a:latin typeface="Arial" pitchFamily="34" charset="0"/>
                <a:cs typeface="Arial" pitchFamily="34" charset="0"/>
              </a:rPr>
              <a:t> dat ze contact met ons hebben opgenomen. – Bill </a:t>
            </a:r>
            <a:r>
              <a:rPr lang="nl-NL" sz="3200" i="1" dirty="0" err="1" smtClean="0">
                <a:solidFill>
                  <a:schemeClr val="bg2">
                    <a:lumMod val="25000"/>
                  </a:schemeClr>
                </a:solidFill>
                <a:latin typeface="Arial" pitchFamily="34" charset="0"/>
                <a:cs typeface="Arial" pitchFamily="34" charset="0"/>
              </a:rPr>
              <a:t>Waterson</a:t>
            </a:r>
            <a:r>
              <a:rPr lang="nl-NL" sz="3200" i="1" dirty="0" smtClean="0">
                <a:solidFill>
                  <a:schemeClr val="bg2">
                    <a:lumMod val="25000"/>
                  </a:schemeClr>
                </a:solidFill>
                <a:latin typeface="Arial" pitchFamily="34" charset="0"/>
                <a:cs typeface="Arial" pitchFamily="34" charset="0"/>
              </a:rPr>
              <a:t>  </a:t>
            </a:r>
          </a:p>
          <a:p>
            <a:pPr>
              <a:buNone/>
            </a:pPr>
            <a:endParaRPr lang="nl-NL" dirty="0" smtClean="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extLst>
      <p:ext uri="{BB962C8B-B14F-4D97-AF65-F5344CB8AC3E}">
        <p14:creationId xmlns="" xmlns:p14="http://schemas.microsoft.com/office/powerpoint/2010/main" val="3745981160"/>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8    deel 2    60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lstStyle/>
          <a:p>
            <a:r>
              <a:rPr lang="nl-NL" dirty="0" smtClean="0">
                <a:latin typeface="Arial" pitchFamily="34" charset="0"/>
                <a:cs typeface="Arial" pitchFamily="34" charset="0"/>
              </a:rPr>
              <a:t>Dit is zin twee:</a:t>
            </a:r>
          </a:p>
          <a:p>
            <a:endParaRPr lang="nl-NL" dirty="0" smtClean="0">
              <a:latin typeface="Arial" pitchFamily="34" charset="0"/>
              <a:cs typeface="Arial" pitchFamily="34" charset="0"/>
            </a:endParaRPr>
          </a:p>
          <a:p>
            <a:pPr>
              <a:buNone/>
            </a:pPr>
            <a:r>
              <a:rPr lang="nl-NL" dirty="0" smtClean="0">
                <a:latin typeface="Arial" pitchFamily="34" charset="0"/>
                <a:cs typeface="Arial" pitchFamily="34" charset="0"/>
              </a:rPr>
              <a:t>  </a:t>
            </a:r>
            <a:r>
              <a:rPr lang="nl-NL" sz="3200" dirty="0" smtClean="0">
                <a:latin typeface="Arial" pitchFamily="34" charset="0"/>
                <a:cs typeface="Arial" pitchFamily="34" charset="0"/>
              </a:rPr>
              <a:t> </a:t>
            </a:r>
            <a:r>
              <a:rPr lang="nl-NL" sz="3200" i="1" dirty="0" smtClean="0">
                <a:solidFill>
                  <a:schemeClr val="bg2">
                    <a:lumMod val="25000"/>
                  </a:schemeClr>
                </a:solidFill>
                <a:latin typeface="Arial" pitchFamily="34" charset="0"/>
                <a:cs typeface="Arial" pitchFamily="34" charset="0"/>
              </a:rPr>
              <a:t>Er zijn schilders die de zon in een gele vlek veranderen, maar er zijn andere die, dankzij hun kunst en </a:t>
            </a:r>
            <a:r>
              <a:rPr lang="nl-NL" sz="3200" i="1" dirty="0" err="1" smtClean="0">
                <a:solidFill>
                  <a:schemeClr val="bg2">
                    <a:lumMod val="25000"/>
                  </a:schemeClr>
                </a:solidFill>
                <a:latin typeface="Arial" pitchFamily="34" charset="0"/>
                <a:cs typeface="Arial" pitchFamily="34" charset="0"/>
              </a:rPr>
              <a:t>intelligentsie</a:t>
            </a:r>
            <a:r>
              <a:rPr lang="nl-NL" sz="3200" i="1" dirty="0" smtClean="0">
                <a:solidFill>
                  <a:schemeClr val="bg2">
                    <a:lumMod val="25000"/>
                  </a:schemeClr>
                </a:solidFill>
                <a:latin typeface="Arial" pitchFamily="34" charset="0"/>
                <a:cs typeface="Arial" pitchFamily="34" charset="0"/>
              </a:rPr>
              <a:t>, een gele vlek in de zon veranderen. – </a:t>
            </a:r>
            <a:r>
              <a:rPr lang="nl-NL" sz="3200" i="1" dirty="0" err="1" smtClean="0">
                <a:solidFill>
                  <a:schemeClr val="bg2">
                    <a:lumMod val="25000"/>
                  </a:schemeClr>
                </a:solidFill>
                <a:latin typeface="Arial" pitchFamily="34" charset="0"/>
                <a:cs typeface="Arial" pitchFamily="34" charset="0"/>
              </a:rPr>
              <a:t>Pablo</a:t>
            </a:r>
            <a:r>
              <a:rPr lang="nl-NL" sz="3200" i="1" dirty="0" smtClean="0">
                <a:solidFill>
                  <a:schemeClr val="bg2">
                    <a:lumMod val="25000"/>
                  </a:schemeClr>
                </a:solidFill>
                <a:latin typeface="Arial" pitchFamily="34" charset="0"/>
                <a:cs typeface="Arial" pitchFamily="34" charset="0"/>
              </a:rPr>
              <a:t> Picasso</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
        <p:nvSpPr>
          <p:cNvPr id="5" name="Rechthoek 4"/>
          <p:cNvSpPr/>
          <p:nvPr/>
        </p:nvSpPr>
        <p:spPr>
          <a:xfrm>
            <a:off x="2286000" y="2828836"/>
            <a:ext cx="4572000" cy="369332"/>
          </a:xfrm>
          <a:prstGeom prst="rect">
            <a:avLst/>
          </a:prstGeom>
        </p:spPr>
        <p:txBody>
          <a:bodyPr>
            <a:spAutoFit/>
          </a:bodyPr>
          <a:lstStyle/>
          <a:p>
            <a:r>
              <a:rPr lang="nl-NL" dirty="0" smtClean="0"/>
              <a:t> </a:t>
            </a:r>
            <a:endParaRPr lang="nl-NL" dirty="0"/>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555673" y="260648"/>
            <a:ext cx="8153400" cy="990600"/>
          </a:xfrm>
        </p:spPr>
        <p:txBody>
          <a:bodyPr>
            <a:normAutofit/>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8    deel 2</a:t>
            </a:r>
            <a:endParaRPr lang="nl-NL" dirty="0">
              <a:solidFill>
                <a:schemeClr val="accent1"/>
              </a:solidFill>
              <a:latin typeface="Arial" pitchFamily="34" charset="0"/>
              <a:cs typeface="Arial" pitchFamily="34" charset="0"/>
            </a:endParaRPr>
          </a:p>
        </p:txBody>
      </p:sp>
      <p:sp>
        <p:nvSpPr>
          <p:cNvPr id="3" name="Tijdelijke aanduiding voor inhoud 2"/>
          <p:cNvSpPr>
            <a:spLocks noGrp="1"/>
          </p:cNvSpPr>
          <p:nvPr>
            <p:ph sz="quarter" idx="1"/>
          </p:nvPr>
        </p:nvSpPr>
        <p:spPr/>
        <p:txBody>
          <a:bodyPr/>
          <a:lstStyle/>
          <a:p>
            <a:r>
              <a:rPr lang="nl-NL" dirty="0" smtClean="0">
                <a:latin typeface="Arial" pitchFamily="34" charset="0"/>
                <a:cs typeface="Arial" pitchFamily="34" charset="0"/>
              </a:rPr>
              <a:t>Dit is zin twee:</a:t>
            </a:r>
          </a:p>
          <a:p>
            <a:endParaRPr lang="nl-NL" dirty="0" smtClean="0">
              <a:latin typeface="Arial" pitchFamily="34" charset="0"/>
              <a:cs typeface="Arial" pitchFamily="34" charset="0"/>
            </a:endParaRPr>
          </a:p>
          <a:p>
            <a:pPr>
              <a:buNone/>
            </a:pPr>
            <a:r>
              <a:rPr lang="nl-NL" dirty="0" smtClean="0">
                <a:latin typeface="Arial" pitchFamily="34" charset="0"/>
                <a:cs typeface="Arial" pitchFamily="34" charset="0"/>
              </a:rPr>
              <a:t>  </a:t>
            </a:r>
            <a:r>
              <a:rPr lang="nl-NL" sz="3200" dirty="0" smtClean="0">
                <a:latin typeface="Arial" pitchFamily="34" charset="0"/>
                <a:cs typeface="Arial" pitchFamily="34" charset="0"/>
              </a:rPr>
              <a:t> </a:t>
            </a:r>
            <a:r>
              <a:rPr lang="nl-NL" sz="3200" i="1" dirty="0" smtClean="0">
                <a:solidFill>
                  <a:schemeClr val="bg2">
                    <a:lumMod val="25000"/>
                  </a:schemeClr>
                </a:solidFill>
                <a:latin typeface="Arial" pitchFamily="34" charset="0"/>
                <a:cs typeface="Arial" pitchFamily="34" charset="0"/>
              </a:rPr>
              <a:t>Er zijn schilders die de zon in een gele vlek veranderen, maar er zijn </a:t>
            </a:r>
            <a:r>
              <a:rPr lang="nl-NL" sz="3200" i="1" strike="sngStrike" dirty="0" smtClean="0">
                <a:solidFill>
                  <a:schemeClr val="bg2">
                    <a:lumMod val="25000"/>
                  </a:schemeClr>
                </a:solidFill>
                <a:latin typeface="Arial" pitchFamily="34" charset="0"/>
                <a:cs typeface="Arial" pitchFamily="34" charset="0"/>
              </a:rPr>
              <a:t>andere</a:t>
            </a:r>
            <a:r>
              <a:rPr lang="nl-NL" sz="3200" i="1" dirty="0" smtClean="0">
                <a:solidFill>
                  <a:schemeClr val="bg2">
                    <a:lumMod val="25000"/>
                  </a:schemeClr>
                </a:solidFill>
                <a:latin typeface="Arial" pitchFamily="34" charset="0"/>
                <a:cs typeface="Arial" pitchFamily="34" charset="0"/>
              </a:rPr>
              <a:t> </a:t>
            </a:r>
            <a:r>
              <a:rPr lang="nl-NL" sz="3200" b="1" i="1" dirty="0" smtClean="0">
                <a:solidFill>
                  <a:schemeClr val="accent1"/>
                </a:solidFill>
                <a:latin typeface="Arial" pitchFamily="34" charset="0"/>
                <a:cs typeface="Arial" pitchFamily="34" charset="0"/>
              </a:rPr>
              <a:t>anderen</a:t>
            </a:r>
            <a:r>
              <a:rPr lang="nl-NL" sz="3200" i="1" dirty="0" smtClean="0">
                <a:solidFill>
                  <a:schemeClr val="bg2">
                    <a:lumMod val="25000"/>
                  </a:schemeClr>
                </a:solidFill>
                <a:latin typeface="Arial" pitchFamily="34" charset="0"/>
                <a:cs typeface="Arial" pitchFamily="34" charset="0"/>
              </a:rPr>
              <a:t> die, dankzij hun kunst en </a:t>
            </a:r>
            <a:r>
              <a:rPr lang="nl-NL" sz="3200" i="1" strike="sngStrike" dirty="0" err="1" smtClean="0">
                <a:solidFill>
                  <a:schemeClr val="bg2">
                    <a:lumMod val="25000"/>
                  </a:schemeClr>
                </a:solidFill>
                <a:latin typeface="Arial" pitchFamily="34" charset="0"/>
                <a:cs typeface="Arial" pitchFamily="34" charset="0"/>
              </a:rPr>
              <a:t>intelligentsie</a:t>
            </a:r>
            <a:r>
              <a:rPr lang="nl-NL" sz="3200" i="1" dirty="0" smtClean="0">
                <a:solidFill>
                  <a:schemeClr val="bg2">
                    <a:lumMod val="25000"/>
                  </a:schemeClr>
                </a:solidFill>
                <a:latin typeface="Arial" pitchFamily="34" charset="0"/>
                <a:cs typeface="Arial" pitchFamily="34" charset="0"/>
              </a:rPr>
              <a:t> </a:t>
            </a:r>
            <a:r>
              <a:rPr lang="nl-NL" sz="3200" b="1" i="1" dirty="0" smtClean="0">
                <a:solidFill>
                  <a:schemeClr val="accent1"/>
                </a:solidFill>
                <a:latin typeface="Arial" pitchFamily="34" charset="0"/>
                <a:cs typeface="Arial" pitchFamily="34" charset="0"/>
              </a:rPr>
              <a:t>intelligentie</a:t>
            </a:r>
            <a:r>
              <a:rPr lang="nl-NL" sz="3200" i="1" dirty="0" smtClean="0">
                <a:solidFill>
                  <a:schemeClr val="bg2">
                    <a:lumMod val="25000"/>
                  </a:schemeClr>
                </a:solidFill>
                <a:latin typeface="Arial" pitchFamily="34" charset="0"/>
                <a:cs typeface="Arial" pitchFamily="34" charset="0"/>
              </a:rPr>
              <a:t>, een gele vlek in de zon veranderen. – </a:t>
            </a:r>
            <a:r>
              <a:rPr lang="nl-NL" sz="3200" i="1" dirty="0" err="1" smtClean="0">
                <a:solidFill>
                  <a:schemeClr val="bg2">
                    <a:lumMod val="25000"/>
                  </a:schemeClr>
                </a:solidFill>
                <a:latin typeface="Arial" pitchFamily="34" charset="0"/>
                <a:cs typeface="Arial" pitchFamily="34" charset="0"/>
              </a:rPr>
              <a:t>Pablo</a:t>
            </a:r>
            <a:r>
              <a:rPr lang="nl-NL" sz="3200" i="1" dirty="0" smtClean="0">
                <a:solidFill>
                  <a:schemeClr val="bg2">
                    <a:lumMod val="25000"/>
                  </a:schemeClr>
                </a:solidFill>
                <a:latin typeface="Arial" pitchFamily="34" charset="0"/>
                <a:cs typeface="Arial" pitchFamily="34" charset="0"/>
              </a:rPr>
              <a:t> Picasso</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
        <p:nvSpPr>
          <p:cNvPr id="5" name="Rechthoek 4"/>
          <p:cNvSpPr/>
          <p:nvPr/>
        </p:nvSpPr>
        <p:spPr>
          <a:xfrm>
            <a:off x="2286000" y="2828836"/>
            <a:ext cx="4572000" cy="369332"/>
          </a:xfrm>
          <a:prstGeom prst="rect">
            <a:avLst/>
          </a:prstGeom>
        </p:spPr>
        <p:txBody>
          <a:bodyPr>
            <a:spAutoFit/>
          </a:bodyPr>
          <a:lstStyle/>
          <a:p>
            <a:r>
              <a:rPr lang="nl-NL" dirty="0" smtClean="0"/>
              <a:t> </a:t>
            </a:r>
            <a:endParaRPr lang="nl-NL" dirty="0"/>
          </a:p>
        </p:txBody>
      </p:sp>
    </p:spTree>
    <p:extLst>
      <p:ext uri="{BB962C8B-B14F-4D97-AF65-F5344CB8AC3E}">
        <p14:creationId xmlns="" xmlns:p14="http://schemas.microsoft.com/office/powerpoint/2010/main" val="2866146410"/>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9				inleiding</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lnSpcReduction="10000"/>
          </a:bodyPr>
          <a:lstStyle/>
          <a:p>
            <a:r>
              <a:rPr lang="nl-NL" dirty="0" smtClean="0">
                <a:latin typeface="Arial" pitchFamily="34" charset="0"/>
                <a:cs typeface="Arial" pitchFamily="34" charset="0"/>
              </a:rPr>
              <a:t>Een “</a:t>
            </a:r>
            <a:r>
              <a:rPr lang="nl-NL" dirty="0" err="1" smtClean="0">
                <a:latin typeface="Arial" pitchFamily="34" charset="0"/>
                <a:cs typeface="Arial" pitchFamily="34" charset="0"/>
              </a:rPr>
              <a:t>dingbat</a:t>
            </a:r>
            <a:r>
              <a:rPr lang="nl-NL" dirty="0" smtClean="0">
                <a:latin typeface="Arial" pitchFamily="34" charset="0"/>
                <a:cs typeface="Arial" pitchFamily="34" charset="0"/>
              </a:rPr>
              <a:t>” is een woordpuzzeltje. Er staat een woord geschreven op een aparte manier. Zo staat hier het woord “ring” :</a:t>
            </a:r>
          </a:p>
          <a:p>
            <a:endParaRPr lang="nl-NL" dirty="0" smtClean="0">
              <a:latin typeface="Arial" pitchFamily="34" charset="0"/>
              <a:cs typeface="Arial" pitchFamily="34" charset="0"/>
            </a:endParaRPr>
          </a:p>
          <a:p>
            <a:pPr>
              <a:buNone/>
            </a:pPr>
            <a:r>
              <a:rPr lang="nl-NL" dirty="0" smtClean="0">
                <a:latin typeface="Arial" pitchFamily="34" charset="0"/>
                <a:cs typeface="Arial" pitchFamily="34" charset="0"/>
              </a:rPr>
              <a:t>    zie je dat de R in de G staat?</a:t>
            </a:r>
          </a:p>
          <a:p>
            <a:pPr>
              <a:buNone/>
            </a:pPr>
            <a:r>
              <a:rPr lang="nl-NL" dirty="0" smtClean="0">
                <a:latin typeface="Arial" pitchFamily="34" charset="0"/>
                <a:cs typeface="Arial" pitchFamily="34" charset="0"/>
              </a:rPr>
              <a:t>    R in G……. ring</a:t>
            </a:r>
          </a:p>
          <a:p>
            <a:endParaRPr lang="nl-NL" dirty="0" smtClean="0">
              <a:latin typeface="Arial" pitchFamily="34" charset="0"/>
              <a:cs typeface="Arial" pitchFamily="34" charset="0"/>
            </a:endParaRPr>
          </a:p>
          <a:p>
            <a:pPr>
              <a:buNone/>
            </a:pPr>
            <a:r>
              <a:rPr lang="nl-NL" dirty="0" smtClean="0">
                <a:latin typeface="Arial" pitchFamily="34" charset="0"/>
                <a:cs typeface="Arial" pitchFamily="34" charset="0"/>
              </a:rPr>
              <a:t>    Je krijgt zo meteen drie dingbats om op te       </a:t>
            </a:r>
          </a:p>
          <a:p>
            <a:pPr>
              <a:buNone/>
            </a:pPr>
            <a:r>
              <a:rPr lang="nl-NL" dirty="0" smtClean="0">
                <a:latin typeface="Arial" pitchFamily="34" charset="0"/>
                <a:cs typeface="Arial" pitchFamily="34" charset="0"/>
              </a:rPr>
              <a:t>    lossen. Succes.</a:t>
            </a:r>
          </a:p>
          <a:p>
            <a:pPr algn="r">
              <a:buNone/>
            </a:pPr>
            <a:r>
              <a:rPr lang="nl-NL" sz="1200" dirty="0" smtClean="0">
                <a:latin typeface="Arial" pitchFamily="34" charset="0"/>
                <a:cs typeface="Arial" pitchFamily="34" charset="0"/>
              </a:rPr>
              <a:t>Een klik geeft de volgende dia</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38913" name="Picture 1"/>
          <p:cNvPicPr>
            <a:picLocks noChangeAspect="1" noChangeArrowheads="1"/>
          </p:cNvPicPr>
          <p:nvPr/>
        </p:nvPicPr>
        <p:blipFill>
          <a:blip r:embed="rId3" cstate="print"/>
          <a:srcRect/>
          <a:stretch>
            <a:fillRect/>
          </a:stretch>
        </p:blipFill>
        <p:spPr bwMode="auto">
          <a:xfrm>
            <a:off x="6156176" y="2492896"/>
            <a:ext cx="1704975" cy="160020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latin typeface="Arial" pitchFamily="34" charset="0"/>
                <a:cs typeface="Arial" pitchFamily="34" charset="0"/>
              </a:rPr>
              <a:t>Vraag 	9			120 seconden</a:t>
            </a:r>
            <a:endParaRPr lang="nl-NL" dirty="0">
              <a:latin typeface="Arial" pitchFamily="34" charset="0"/>
              <a:cs typeface="Arial" pitchFamily="34" charset="0"/>
            </a:endParaRPr>
          </a:p>
        </p:txBody>
      </p:sp>
      <p:graphicFrame>
        <p:nvGraphicFramePr>
          <p:cNvPr id="5" name="Tijdelijke aanduiding voor inhoud 4"/>
          <p:cNvGraphicFramePr>
            <a:graphicFrameLocks noGrp="1"/>
          </p:cNvGraphicFramePr>
          <p:nvPr>
            <p:ph sz="quarter" idx="1"/>
          </p:nvPr>
        </p:nvGraphicFramePr>
        <p:xfrm>
          <a:off x="612775" y="1671464"/>
          <a:ext cx="7559625" cy="965448"/>
        </p:xfrm>
        <a:graphic>
          <a:graphicData uri="http://schemas.openxmlformats.org/drawingml/2006/table">
            <a:tbl>
              <a:tblPr firstRow="1" bandRow="1">
                <a:tableStyleId>{5C22544A-7EE6-4342-B048-85BDC9FD1C3A}</a:tableStyleId>
              </a:tblPr>
              <a:tblGrid>
                <a:gridCol w="2139970"/>
                <a:gridCol w="3010920"/>
                <a:gridCol w="2408735"/>
              </a:tblGrid>
              <a:tr h="965448">
                <a:tc>
                  <a:txBody>
                    <a:bodyPr/>
                    <a:lstStyle/>
                    <a:p>
                      <a:r>
                        <a:rPr lang="nl-NL" sz="2900" b="0" dirty="0" smtClean="0">
                          <a:solidFill>
                            <a:schemeClr val="tx1"/>
                          </a:solidFill>
                          <a:latin typeface="Arial" pitchFamily="34" charset="0"/>
                          <a:cs typeface="Arial" pitchFamily="34" charset="0"/>
                        </a:rPr>
                        <a:t>      A</a:t>
                      </a:r>
                      <a:endParaRPr lang="nl-NL" sz="2900" b="0"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nl-NL" sz="2900" b="0" dirty="0" smtClean="0">
                          <a:solidFill>
                            <a:schemeClr val="tx1"/>
                          </a:solidFill>
                          <a:latin typeface="Arial" pitchFamily="34" charset="0"/>
                          <a:cs typeface="Arial" pitchFamily="34" charset="0"/>
                        </a:rPr>
                        <a:t>            B</a:t>
                      </a:r>
                      <a:endParaRPr lang="nl-NL" sz="2900" b="0"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nl-NL" sz="2900" b="0" dirty="0" smtClean="0">
                          <a:solidFill>
                            <a:schemeClr val="tx1"/>
                          </a:solidFill>
                          <a:latin typeface="Arial" pitchFamily="34" charset="0"/>
                          <a:cs typeface="Arial" pitchFamily="34" charset="0"/>
                        </a:rPr>
                        <a:t>          C</a:t>
                      </a:r>
                      <a:endParaRPr lang="nl-NL" sz="2900" b="0"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6" name="Afbeelding 5"/>
          <p:cNvPicPr/>
          <p:nvPr/>
        </p:nvPicPr>
        <p:blipFill>
          <a:blip r:embed="rId3" cstate="print"/>
          <a:srcRect/>
          <a:stretch>
            <a:fillRect/>
          </a:stretch>
        </p:blipFill>
        <p:spPr bwMode="auto">
          <a:xfrm>
            <a:off x="6300192" y="2348880"/>
            <a:ext cx="1440160" cy="2448272"/>
          </a:xfrm>
          <a:prstGeom prst="rect">
            <a:avLst/>
          </a:prstGeom>
          <a:solidFill>
            <a:srgbClr val="FFFFFF"/>
          </a:solidFill>
          <a:ln w="9525">
            <a:noFill/>
            <a:miter lim="800000"/>
            <a:headEnd/>
            <a:tailEnd/>
          </a:ln>
        </p:spPr>
      </p:pic>
      <p:pic>
        <p:nvPicPr>
          <p:cNvPr id="7" name="Afbeelding 6"/>
          <p:cNvPicPr/>
          <p:nvPr/>
        </p:nvPicPr>
        <p:blipFill>
          <a:blip r:embed="rId4" cstate="print"/>
          <a:srcRect/>
          <a:stretch>
            <a:fillRect/>
          </a:stretch>
        </p:blipFill>
        <p:spPr bwMode="auto">
          <a:xfrm>
            <a:off x="323528" y="2348880"/>
            <a:ext cx="2016224" cy="1944216"/>
          </a:xfrm>
          <a:prstGeom prst="rect">
            <a:avLst/>
          </a:prstGeom>
          <a:solidFill>
            <a:srgbClr val="FFFFFF"/>
          </a:solidFill>
          <a:ln w="9525">
            <a:noFill/>
            <a:miter lim="800000"/>
            <a:headEnd/>
            <a:tailEnd/>
          </a:ln>
        </p:spPr>
      </p:pic>
      <p:pic>
        <p:nvPicPr>
          <p:cNvPr id="3" name="Picture 2"/>
          <p:cNvPicPr>
            <a:picLocks noChangeAspect="1" noChangeArrowheads="1"/>
          </p:cNvPicPr>
          <p:nvPr/>
        </p:nvPicPr>
        <p:blipFill>
          <a:blip r:embed="rId5" cstate="print"/>
          <a:srcRect/>
          <a:stretch>
            <a:fillRect/>
          </a:stretch>
        </p:blipFill>
        <p:spPr bwMode="auto">
          <a:xfrm>
            <a:off x="3275856" y="2492896"/>
            <a:ext cx="1964470" cy="1837357"/>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9</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graphicFrame>
        <p:nvGraphicFramePr>
          <p:cNvPr id="5" name="Tijdelijke aanduiding voor inhoud 4"/>
          <p:cNvGraphicFramePr>
            <a:graphicFrameLocks noGrp="1"/>
          </p:cNvGraphicFramePr>
          <p:nvPr>
            <p:ph sz="quarter" idx="1"/>
          </p:nvPr>
        </p:nvGraphicFramePr>
        <p:xfrm>
          <a:off x="612775" y="1671464"/>
          <a:ext cx="7559625" cy="965448"/>
        </p:xfrm>
        <a:graphic>
          <a:graphicData uri="http://schemas.openxmlformats.org/drawingml/2006/table">
            <a:tbl>
              <a:tblPr firstRow="1" bandRow="1">
                <a:tableStyleId>{5C22544A-7EE6-4342-B048-85BDC9FD1C3A}</a:tableStyleId>
              </a:tblPr>
              <a:tblGrid>
                <a:gridCol w="2139970"/>
                <a:gridCol w="3010920"/>
                <a:gridCol w="2408735"/>
              </a:tblGrid>
              <a:tr h="965448">
                <a:tc>
                  <a:txBody>
                    <a:bodyPr/>
                    <a:lstStyle/>
                    <a:p>
                      <a:r>
                        <a:rPr lang="nl-NL" sz="2900" b="0" dirty="0" smtClean="0">
                          <a:solidFill>
                            <a:schemeClr val="tx1"/>
                          </a:solidFill>
                          <a:latin typeface="Arial" pitchFamily="34" charset="0"/>
                          <a:cs typeface="Arial" pitchFamily="34" charset="0"/>
                        </a:rPr>
                        <a:t>      A</a:t>
                      </a:r>
                      <a:endParaRPr lang="nl-NL" sz="2900" b="0"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nl-NL" sz="2900" b="0" dirty="0" smtClean="0">
                          <a:solidFill>
                            <a:schemeClr val="tx1"/>
                          </a:solidFill>
                          <a:latin typeface="Arial" pitchFamily="34" charset="0"/>
                          <a:cs typeface="Arial" pitchFamily="34" charset="0"/>
                        </a:rPr>
                        <a:t>            B</a:t>
                      </a:r>
                      <a:endParaRPr lang="nl-NL" sz="2900" b="0"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nl-NL" sz="2900" b="0" dirty="0" smtClean="0">
                          <a:solidFill>
                            <a:schemeClr val="tx1"/>
                          </a:solidFill>
                          <a:latin typeface="Arial" pitchFamily="34" charset="0"/>
                          <a:cs typeface="Arial" pitchFamily="34" charset="0"/>
                        </a:rPr>
                        <a:t>          C</a:t>
                      </a:r>
                      <a:endParaRPr lang="nl-NL" sz="2900" b="0" dirty="0">
                        <a:solidFill>
                          <a:schemeClr val="tx1"/>
                        </a:solidFill>
                        <a:latin typeface="Arial" pitchFamily="34" charset="0"/>
                        <a:cs typeface="Arial"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6" name="Afbeelding 5"/>
          <p:cNvPicPr/>
          <p:nvPr/>
        </p:nvPicPr>
        <p:blipFill>
          <a:blip r:embed="rId3" cstate="print"/>
          <a:srcRect/>
          <a:stretch>
            <a:fillRect/>
          </a:stretch>
        </p:blipFill>
        <p:spPr bwMode="auto">
          <a:xfrm>
            <a:off x="6300192" y="2348880"/>
            <a:ext cx="1440160" cy="2448272"/>
          </a:xfrm>
          <a:prstGeom prst="rect">
            <a:avLst/>
          </a:prstGeom>
          <a:solidFill>
            <a:srgbClr val="FFFFFF"/>
          </a:solidFill>
          <a:ln w="9525">
            <a:noFill/>
            <a:miter lim="800000"/>
            <a:headEnd/>
            <a:tailEnd/>
          </a:ln>
        </p:spPr>
      </p:pic>
      <p:pic>
        <p:nvPicPr>
          <p:cNvPr id="7" name="Afbeelding 6"/>
          <p:cNvPicPr/>
          <p:nvPr/>
        </p:nvPicPr>
        <p:blipFill>
          <a:blip r:embed="rId4" cstate="print"/>
          <a:srcRect/>
          <a:stretch>
            <a:fillRect/>
          </a:stretch>
        </p:blipFill>
        <p:spPr bwMode="auto">
          <a:xfrm>
            <a:off x="323528" y="2348880"/>
            <a:ext cx="2016224" cy="1944216"/>
          </a:xfrm>
          <a:prstGeom prst="rect">
            <a:avLst/>
          </a:prstGeom>
          <a:solidFill>
            <a:srgbClr val="FFFFFF"/>
          </a:solidFill>
          <a:ln w="9525">
            <a:noFill/>
            <a:miter lim="800000"/>
            <a:headEnd/>
            <a:tailEnd/>
          </a:ln>
        </p:spPr>
      </p:pic>
      <p:pic>
        <p:nvPicPr>
          <p:cNvPr id="3" name="Picture 2"/>
          <p:cNvPicPr>
            <a:picLocks noChangeAspect="1" noChangeArrowheads="1"/>
          </p:cNvPicPr>
          <p:nvPr/>
        </p:nvPicPr>
        <p:blipFill>
          <a:blip r:embed="rId5" cstate="print"/>
          <a:srcRect/>
          <a:stretch>
            <a:fillRect/>
          </a:stretch>
        </p:blipFill>
        <p:spPr bwMode="auto">
          <a:xfrm>
            <a:off x="3275856" y="2492896"/>
            <a:ext cx="1964470" cy="1837357"/>
          </a:xfrm>
          <a:prstGeom prst="rect">
            <a:avLst/>
          </a:prstGeom>
          <a:noFill/>
          <a:ln w="9525">
            <a:noFill/>
            <a:miter lim="800000"/>
            <a:headEnd/>
            <a:tailEnd/>
          </a:ln>
        </p:spPr>
      </p:pic>
      <p:sp>
        <p:nvSpPr>
          <p:cNvPr id="4" name="Tekstvak 3"/>
          <p:cNvSpPr txBox="1"/>
          <p:nvPr/>
        </p:nvSpPr>
        <p:spPr>
          <a:xfrm>
            <a:off x="467544" y="5052092"/>
            <a:ext cx="1872208" cy="523220"/>
          </a:xfrm>
          <a:prstGeom prst="rect">
            <a:avLst/>
          </a:prstGeom>
          <a:noFill/>
        </p:spPr>
        <p:txBody>
          <a:bodyPr wrap="square" rtlCol="0">
            <a:spAutoFit/>
          </a:bodyPr>
          <a:lstStyle/>
          <a:p>
            <a:r>
              <a:rPr lang="nl-NL" sz="2800" b="1" dirty="0" smtClean="0">
                <a:solidFill>
                  <a:schemeClr val="accent1"/>
                </a:solidFill>
              </a:rPr>
              <a:t>Rondedans</a:t>
            </a:r>
            <a:endParaRPr lang="nl-NL" sz="2800" b="1" dirty="0">
              <a:solidFill>
                <a:schemeClr val="accent1"/>
              </a:solidFill>
            </a:endParaRPr>
          </a:p>
        </p:txBody>
      </p:sp>
      <p:sp>
        <p:nvSpPr>
          <p:cNvPr id="9" name="Tekstvak 8"/>
          <p:cNvSpPr txBox="1"/>
          <p:nvPr/>
        </p:nvSpPr>
        <p:spPr>
          <a:xfrm>
            <a:off x="3290846" y="5052092"/>
            <a:ext cx="1846331" cy="523220"/>
          </a:xfrm>
          <a:prstGeom prst="rect">
            <a:avLst/>
          </a:prstGeom>
          <a:noFill/>
        </p:spPr>
        <p:txBody>
          <a:bodyPr wrap="square" rtlCol="0">
            <a:spAutoFit/>
          </a:bodyPr>
          <a:lstStyle/>
          <a:p>
            <a:r>
              <a:rPr lang="nl-NL" sz="2800" b="1" dirty="0" smtClean="0">
                <a:solidFill>
                  <a:schemeClr val="accent1"/>
                </a:solidFill>
              </a:rPr>
              <a:t>Donderdag</a:t>
            </a:r>
            <a:endParaRPr lang="nl-NL" sz="2800" b="1" dirty="0">
              <a:solidFill>
                <a:schemeClr val="accent1"/>
              </a:solidFill>
            </a:endParaRPr>
          </a:p>
        </p:txBody>
      </p:sp>
      <p:sp>
        <p:nvSpPr>
          <p:cNvPr id="10" name="Tekstvak 9"/>
          <p:cNvSpPr txBox="1"/>
          <p:nvPr/>
        </p:nvSpPr>
        <p:spPr>
          <a:xfrm>
            <a:off x="6372200" y="5089149"/>
            <a:ext cx="1296144" cy="523220"/>
          </a:xfrm>
          <a:prstGeom prst="rect">
            <a:avLst/>
          </a:prstGeom>
          <a:noFill/>
        </p:spPr>
        <p:txBody>
          <a:bodyPr wrap="square" rtlCol="0">
            <a:spAutoFit/>
          </a:bodyPr>
          <a:lstStyle/>
          <a:p>
            <a:r>
              <a:rPr lang="nl-NL" sz="2800" b="1" dirty="0" smtClean="0">
                <a:solidFill>
                  <a:schemeClr val="accent1"/>
                </a:solidFill>
              </a:rPr>
              <a:t>IJsberg</a:t>
            </a:r>
            <a:endParaRPr lang="nl-NL" sz="2800" b="1" dirty="0">
              <a:solidFill>
                <a:schemeClr val="accent1"/>
              </a:solidFill>
            </a:endParaRPr>
          </a:p>
        </p:txBody>
      </p:sp>
    </p:spTree>
    <p:extLst>
      <p:ext uri="{BB962C8B-B14F-4D97-AF65-F5344CB8AC3E}">
        <p14:creationId xmlns="" xmlns:p14="http://schemas.microsoft.com/office/powerpoint/2010/main" val="3049490505"/>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10			 90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2648" y="1600200"/>
            <a:ext cx="4463408" cy="4495800"/>
          </a:xfrm>
        </p:spPr>
        <p:txBody>
          <a:bodyPr>
            <a:normAutofit lnSpcReduction="10000"/>
          </a:bodyPr>
          <a:lstStyle/>
          <a:p>
            <a:r>
              <a:rPr lang="nl-NL" dirty="0" smtClean="0">
                <a:latin typeface="Arial" pitchFamily="34" charset="0"/>
                <a:cs typeface="Arial" pitchFamily="34" charset="0"/>
              </a:rPr>
              <a:t>Dit is de uitslag van een kubus, een soort bouwpakket zonder plakrandjes. Een kubus heeft zes vlakken, dus we missen er </a:t>
            </a:r>
            <a:r>
              <a:rPr lang="nl-NL" dirty="0" err="1" smtClean="0">
                <a:latin typeface="Arial" pitchFamily="34" charset="0"/>
                <a:cs typeface="Arial" pitchFamily="34" charset="0"/>
              </a:rPr>
              <a:t>ééntje</a:t>
            </a:r>
            <a:r>
              <a:rPr lang="nl-NL" dirty="0" smtClean="0">
                <a:latin typeface="Arial" pitchFamily="34" charset="0"/>
                <a:cs typeface="Arial" pitchFamily="34" charset="0"/>
              </a:rPr>
              <a:t>. Teken op je antwoordenblad op welke plaats(en) het ontbrekende vlakje geplaatst kan worden.</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5796136" y="1700808"/>
            <a:ext cx="2543175" cy="4276725"/>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10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2648" y="1600200"/>
            <a:ext cx="3599312" cy="3124944"/>
          </a:xfrm>
        </p:spPr>
        <p:txBody>
          <a:bodyPr>
            <a:normAutofit lnSpcReduction="10000"/>
          </a:bodyPr>
          <a:lstStyle/>
          <a:p>
            <a:r>
              <a:rPr lang="nl-NL" sz="2000" dirty="0" smtClean="0">
                <a:latin typeface="Arial" pitchFamily="34" charset="0"/>
                <a:cs typeface="Arial" pitchFamily="34" charset="0"/>
              </a:rPr>
              <a:t>Dit is de uitslag van een kubus, een soort bouwpakket zonder plakrandjes. Een kubus heeft zes vlakken, dus we missen er </a:t>
            </a:r>
            <a:r>
              <a:rPr lang="nl-NL" sz="2000" dirty="0" err="1" smtClean="0">
                <a:latin typeface="Arial" pitchFamily="34" charset="0"/>
                <a:cs typeface="Arial" pitchFamily="34" charset="0"/>
              </a:rPr>
              <a:t>ééntje</a:t>
            </a:r>
            <a:r>
              <a:rPr lang="nl-NL" sz="2000" dirty="0">
                <a:latin typeface="Arial" pitchFamily="34" charset="0"/>
                <a:cs typeface="Arial" pitchFamily="34" charset="0"/>
              </a:rPr>
              <a:t>. Teken op je antwoordenblad op welke plaats(en) het ontbrekende vlakje geplaatst kan </a:t>
            </a:r>
            <a:r>
              <a:rPr lang="nl-NL" sz="2000" dirty="0" smtClean="0">
                <a:latin typeface="Arial" pitchFamily="34" charset="0"/>
                <a:cs typeface="Arial" pitchFamily="34" charset="0"/>
              </a:rPr>
              <a:t>worden. </a:t>
            </a:r>
            <a:endParaRPr lang="nl-NL" sz="2000" dirty="0">
              <a:latin typeface="Arial" pitchFamily="34" charset="0"/>
              <a:cs typeface="Arial" pitchFamily="34" charset="0"/>
            </a:endParaRPr>
          </a:p>
        </p:txBody>
      </p:sp>
      <p:pic>
        <p:nvPicPr>
          <p:cNvPr id="27651" name="Picture 3"/>
          <p:cNvPicPr>
            <a:picLocks noChangeAspect="1" noChangeArrowheads="1"/>
          </p:cNvPicPr>
          <p:nvPr/>
        </p:nvPicPr>
        <p:blipFill>
          <a:blip r:embed="rId3" cstate="print"/>
          <a:srcRect/>
          <a:stretch>
            <a:fillRect/>
          </a:stretch>
        </p:blipFill>
        <p:spPr bwMode="auto">
          <a:xfrm>
            <a:off x="323528" y="6093296"/>
            <a:ext cx="476250" cy="476250"/>
          </a:xfrm>
          <a:prstGeom prst="rect">
            <a:avLst/>
          </a:prstGeom>
          <a:noFill/>
          <a:ln w="9525">
            <a:noFill/>
            <a:miter lim="800000"/>
            <a:headEnd/>
            <a:tailEnd/>
          </a:ln>
        </p:spPr>
      </p:pic>
      <p:pic>
        <p:nvPicPr>
          <p:cNvPr id="1027" name="Picture 3"/>
          <p:cNvPicPr>
            <a:picLocks noChangeAspect="1" noChangeArrowheads="1"/>
          </p:cNvPicPr>
          <p:nvPr/>
        </p:nvPicPr>
        <p:blipFill>
          <a:blip r:embed="rId4" cstate="print"/>
          <a:srcRect/>
          <a:stretch>
            <a:fillRect/>
          </a:stretch>
        </p:blipFill>
        <p:spPr bwMode="auto">
          <a:xfrm>
            <a:off x="3563888" y="3645024"/>
            <a:ext cx="1156137" cy="1944216"/>
          </a:xfrm>
          <a:prstGeom prst="rect">
            <a:avLst/>
          </a:prstGeom>
          <a:noFill/>
          <a:ln w="9525">
            <a:noFill/>
            <a:miter lim="800000"/>
            <a:headEnd/>
            <a:tailEnd/>
          </a:ln>
        </p:spPr>
      </p:pic>
      <p:sp>
        <p:nvSpPr>
          <p:cNvPr id="6" name="Rectangle 2"/>
          <p:cNvSpPr>
            <a:spLocks noChangeArrowheads="1"/>
          </p:cNvSpPr>
          <p:nvPr/>
        </p:nvSpPr>
        <p:spPr bwMode="auto">
          <a:xfrm>
            <a:off x="0" y="0"/>
            <a:ext cx="9144000" cy="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NL"/>
          </a:p>
        </p:txBody>
      </p:sp>
      <p:graphicFrame>
        <p:nvGraphicFramePr>
          <p:cNvPr id="7" name="Object 6"/>
          <p:cNvGraphicFramePr>
            <a:graphicFrameLocks noChangeAspect="1"/>
          </p:cNvGraphicFramePr>
          <p:nvPr>
            <p:extLst>
              <p:ext uri="{D42A27DB-BD31-4B8C-83A1-F6EECF244321}">
                <p14:modId xmlns="" xmlns:p14="http://schemas.microsoft.com/office/powerpoint/2010/main" val="4031687589"/>
              </p:ext>
            </p:extLst>
          </p:nvPr>
        </p:nvGraphicFramePr>
        <p:xfrm>
          <a:off x="5436096" y="1658728"/>
          <a:ext cx="3317925" cy="4530244"/>
        </p:xfrm>
        <a:graphic>
          <a:graphicData uri="http://schemas.openxmlformats.org/presentationml/2006/ole">
            <p:oleObj spid="_x0000_s1031" name="Bitmapafbeelding" r:id="rId5" imgW="2971800" imgH="4057560" progId="PBrush">
              <p:embed/>
            </p:oleObj>
          </a:graphicData>
        </a:graphic>
      </p:graphicFrame>
    </p:spTree>
    <p:extLst>
      <p:ext uri="{BB962C8B-B14F-4D97-AF65-F5344CB8AC3E}">
        <p14:creationId xmlns="" xmlns:p14="http://schemas.microsoft.com/office/powerpoint/2010/main" val="208122048"/>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11			30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2648" y="1600200"/>
            <a:ext cx="4751440" cy="4495800"/>
          </a:xfrm>
        </p:spPr>
        <p:txBody>
          <a:bodyPr>
            <a:normAutofit/>
          </a:bodyPr>
          <a:lstStyle/>
          <a:p>
            <a:r>
              <a:rPr lang="nl-NL" dirty="0" smtClean="0">
                <a:latin typeface="Arial" pitchFamily="34" charset="0"/>
                <a:cs typeface="Arial" pitchFamily="34" charset="0"/>
              </a:rPr>
              <a:t>Wat betekent dit bord?</a:t>
            </a:r>
          </a:p>
          <a:p>
            <a:pPr>
              <a:buNone/>
            </a:pPr>
            <a:r>
              <a:rPr lang="nl-NL" dirty="0" smtClean="0">
                <a:latin typeface="Arial" pitchFamily="34" charset="0"/>
                <a:cs typeface="Arial" pitchFamily="34" charset="0"/>
              </a:rPr>
              <a:t>A. Verboden voor     </a:t>
            </a:r>
          </a:p>
          <a:p>
            <a:pPr>
              <a:buNone/>
            </a:pPr>
            <a:r>
              <a:rPr lang="nl-NL" dirty="0" smtClean="0">
                <a:latin typeface="Arial" pitchFamily="34" charset="0"/>
                <a:cs typeface="Arial" pitchFamily="34" charset="0"/>
              </a:rPr>
              <a:t>     vliegende olifanten.</a:t>
            </a:r>
          </a:p>
          <a:p>
            <a:pPr marL="514350" indent="-514350">
              <a:buNone/>
            </a:pPr>
            <a:r>
              <a:rPr lang="nl-NL" dirty="0" smtClean="0">
                <a:latin typeface="Arial" pitchFamily="34" charset="0"/>
                <a:cs typeface="Arial" pitchFamily="34" charset="0"/>
              </a:rPr>
              <a:t>B. Pas op voor vliegende olifanten.</a:t>
            </a:r>
          </a:p>
          <a:p>
            <a:pPr marL="514350" indent="-514350">
              <a:buNone/>
            </a:pPr>
            <a:r>
              <a:rPr lang="nl-NL" dirty="0" smtClean="0">
                <a:latin typeface="Arial" pitchFamily="34" charset="0"/>
                <a:cs typeface="Arial" pitchFamily="34" charset="0"/>
              </a:rPr>
              <a:t>C. Alleen toegang voor vliegende olifanten. </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2050" name="Picture 2"/>
          <p:cNvPicPr>
            <a:picLocks noChangeAspect="1" noChangeArrowheads="1"/>
          </p:cNvPicPr>
          <p:nvPr/>
        </p:nvPicPr>
        <p:blipFill>
          <a:blip r:embed="rId3" cstate="print"/>
          <a:srcRect/>
          <a:stretch>
            <a:fillRect/>
          </a:stretch>
        </p:blipFill>
        <p:spPr bwMode="auto">
          <a:xfrm>
            <a:off x="5436096" y="2708920"/>
            <a:ext cx="3203848" cy="3122517"/>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11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2648" y="1600200"/>
            <a:ext cx="4751440" cy="4495800"/>
          </a:xfrm>
        </p:spPr>
        <p:txBody>
          <a:bodyPr>
            <a:normAutofit/>
          </a:bodyPr>
          <a:lstStyle/>
          <a:p>
            <a:r>
              <a:rPr lang="nl-NL" dirty="0" smtClean="0">
                <a:latin typeface="Arial" pitchFamily="34" charset="0"/>
                <a:cs typeface="Arial" pitchFamily="34" charset="0"/>
              </a:rPr>
              <a:t>Wat betekent dit bord?</a:t>
            </a:r>
          </a:p>
          <a:p>
            <a:pPr>
              <a:buNone/>
            </a:pPr>
            <a:r>
              <a:rPr lang="nl-NL" strike="sngStrike" dirty="0" smtClean="0">
                <a:latin typeface="Arial" pitchFamily="34" charset="0"/>
                <a:cs typeface="Arial" pitchFamily="34" charset="0"/>
              </a:rPr>
              <a:t>A. Verboden voor     </a:t>
            </a:r>
          </a:p>
          <a:p>
            <a:pPr>
              <a:buNone/>
            </a:pPr>
            <a:r>
              <a:rPr lang="nl-NL" strike="sngStrike" dirty="0" smtClean="0">
                <a:latin typeface="Arial" pitchFamily="34" charset="0"/>
                <a:cs typeface="Arial" pitchFamily="34" charset="0"/>
              </a:rPr>
              <a:t>     vliegende olifanten.</a:t>
            </a:r>
          </a:p>
          <a:p>
            <a:pPr marL="514350" indent="-514350">
              <a:buNone/>
            </a:pPr>
            <a:r>
              <a:rPr lang="nl-NL" sz="3200" b="1" dirty="0" smtClean="0">
                <a:solidFill>
                  <a:schemeClr val="accent1"/>
                </a:solidFill>
                <a:latin typeface="Arial" pitchFamily="34" charset="0"/>
                <a:cs typeface="Arial" pitchFamily="34" charset="0"/>
              </a:rPr>
              <a:t>B. Pas op voor vliegende olifanten</a:t>
            </a:r>
            <a:r>
              <a:rPr lang="nl-NL" sz="3200" b="1" dirty="0" smtClean="0">
                <a:latin typeface="Arial" pitchFamily="34" charset="0"/>
                <a:cs typeface="Arial" pitchFamily="34" charset="0"/>
              </a:rPr>
              <a:t>.</a:t>
            </a:r>
          </a:p>
          <a:p>
            <a:pPr marL="514350" indent="-514350">
              <a:buNone/>
            </a:pPr>
            <a:r>
              <a:rPr lang="nl-NL" strike="sngStrike" dirty="0" smtClean="0">
                <a:latin typeface="Arial" pitchFamily="34" charset="0"/>
                <a:cs typeface="Arial" pitchFamily="34" charset="0"/>
              </a:rPr>
              <a:t>C. Alleen toegang voor vliegende olifanten. </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2050" name="Picture 2"/>
          <p:cNvPicPr>
            <a:picLocks noChangeAspect="1" noChangeArrowheads="1"/>
          </p:cNvPicPr>
          <p:nvPr/>
        </p:nvPicPr>
        <p:blipFill>
          <a:blip r:embed="rId3" cstate="print"/>
          <a:srcRect/>
          <a:stretch>
            <a:fillRect/>
          </a:stretch>
        </p:blipFill>
        <p:spPr bwMode="auto">
          <a:xfrm>
            <a:off x="5436096" y="2708920"/>
            <a:ext cx="3203848" cy="3122517"/>
          </a:xfrm>
          <a:prstGeom prst="rect">
            <a:avLst/>
          </a:prstGeom>
          <a:noFill/>
          <a:ln w="9525">
            <a:noFill/>
            <a:miter lim="800000"/>
            <a:headEnd/>
            <a:tailEnd/>
          </a:ln>
        </p:spPr>
      </p:pic>
    </p:spTree>
    <p:extLst>
      <p:ext uri="{BB962C8B-B14F-4D97-AF65-F5344CB8AC3E}">
        <p14:creationId xmlns="" xmlns:p14="http://schemas.microsoft.com/office/powerpoint/2010/main" val="2228558796"/>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 en 2: bekijk nu de film</a:t>
            </a:r>
            <a:endParaRPr lang="nl-NL" dirty="0">
              <a:latin typeface="Arial" pitchFamily="34" charset="0"/>
              <a:cs typeface="Arial" pitchFamily="34" charset="0"/>
            </a:endParaRPr>
          </a:p>
        </p:txBody>
      </p:sp>
      <p:pic>
        <p:nvPicPr>
          <p:cNvPr id="27651" name="Picture 3"/>
          <p:cNvPicPr>
            <a:picLocks noChangeAspect="1" noChangeArrowheads="1"/>
          </p:cNvPicPr>
          <p:nvPr/>
        </p:nvPicPr>
        <p:blipFill>
          <a:blip r:embed="rId3" cstate="print"/>
          <a:srcRect/>
          <a:stretch>
            <a:fillRect/>
          </a:stretch>
        </p:blipFill>
        <p:spPr bwMode="auto">
          <a:xfrm>
            <a:off x="323528" y="6093296"/>
            <a:ext cx="476250" cy="476250"/>
          </a:xfrm>
          <a:prstGeom prst="rect">
            <a:avLst/>
          </a:prstGeom>
          <a:noFill/>
          <a:ln w="9525">
            <a:noFill/>
            <a:miter lim="800000"/>
            <a:headEnd/>
            <a:tailEnd/>
          </a:ln>
        </p:spPr>
      </p:pic>
      <p:pic>
        <p:nvPicPr>
          <p:cNvPr id="5" name="Feather &amp; Hammer Drop on Moon.mp4">
            <a:hlinkClick r:id="" action="ppaction://media"/>
          </p:cNvPr>
          <p:cNvPicPr>
            <a:picLocks noGrp="1" noChangeAspect="1"/>
          </p:cNvPicPr>
          <p:nvPr>
            <p:ph sz="quarter" idx="1"/>
            <a:videoFile r:link="rId1"/>
            <p:extLst>
              <p:ext uri="{DAA4B4D4-6D71-4841-9C94-3DE7FCFB9230}">
                <p14:media xmlns="" xmlns:p14="http://schemas.microsoft.com/office/powerpoint/2010/main" r:embed="rId4"/>
              </p:ext>
            </p:extLst>
          </p:nvPr>
        </p:nvPicPr>
        <p:blipFill>
          <a:blip r:embed="rId5" cstate="print"/>
          <a:stretch>
            <a:fillRect/>
          </a:stretch>
        </p:blipFill>
        <p:spPr>
          <a:xfrm>
            <a:off x="1692275" y="1600200"/>
            <a:ext cx="3110475" cy="2332856"/>
          </a:xfrm>
        </p:spPr>
      </p:pic>
      <p:sp>
        <p:nvSpPr>
          <p:cNvPr id="6" name="Rectangle 5"/>
          <p:cNvSpPr/>
          <p:nvPr/>
        </p:nvSpPr>
        <p:spPr>
          <a:xfrm>
            <a:off x="2286000" y="4509120"/>
            <a:ext cx="5886400" cy="369332"/>
          </a:xfrm>
          <a:prstGeom prst="rect">
            <a:avLst/>
          </a:prstGeom>
        </p:spPr>
        <p:txBody>
          <a:bodyPr wrap="square">
            <a:spAutoFit/>
          </a:bodyPr>
          <a:lstStyle/>
          <a:p>
            <a:r>
              <a:rPr lang="nl-NL" dirty="0" smtClean="0">
                <a:hlinkClick r:id="rId6"/>
              </a:rPr>
              <a:t>http://www.youtube.com/watch?v=KDp1tiUsZw8</a:t>
            </a:r>
            <a:endParaRPr lang="nl-NL" dirty="0"/>
          </a:p>
        </p:txBody>
      </p:sp>
      <p:sp>
        <p:nvSpPr>
          <p:cNvPr id="7" name="TextBox 6"/>
          <p:cNvSpPr txBox="1"/>
          <p:nvPr/>
        </p:nvSpPr>
        <p:spPr>
          <a:xfrm>
            <a:off x="5292080" y="1988840"/>
            <a:ext cx="3528392" cy="923330"/>
          </a:xfrm>
          <a:prstGeom prst="rect">
            <a:avLst/>
          </a:prstGeom>
          <a:noFill/>
        </p:spPr>
        <p:txBody>
          <a:bodyPr wrap="square" rtlCol="0">
            <a:spAutoFit/>
          </a:bodyPr>
          <a:lstStyle/>
          <a:p>
            <a:r>
              <a:rPr lang="nl-NL" dirty="0" smtClean="0"/>
              <a:t>Klik op de foto om de film te starten. Als de film niet start kun je altijd de link hieronder gebruiken.</a:t>
            </a:r>
            <a:endParaRPr lang="nl-NL" dirty="0"/>
          </a:p>
        </p:txBody>
      </p:sp>
    </p:spTree>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12			 30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1560" y="1556792"/>
            <a:ext cx="8153400" cy="4495800"/>
          </a:xfrm>
        </p:spPr>
        <p:txBody>
          <a:bodyPr/>
          <a:lstStyle/>
          <a:p>
            <a:r>
              <a:rPr lang="nl-NL" dirty="0" smtClean="0">
                <a:latin typeface="Arial" pitchFamily="34" charset="0"/>
                <a:cs typeface="Arial" pitchFamily="34" charset="0"/>
              </a:rPr>
              <a:t>Er is een dier waar een boer met appelbomen dankbaar gebruik van maakt. Dit dier komt steeds minder voor en dat is vervelend voor de boeren.</a:t>
            </a:r>
          </a:p>
          <a:p>
            <a:pPr>
              <a:buNone/>
            </a:pPr>
            <a:r>
              <a:rPr lang="nl-NL" dirty="0" smtClean="0">
                <a:latin typeface="Arial" pitchFamily="34" charset="0"/>
                <a:cs typeface="Arial" pitchFamily="34" charset="0"/>
              </a:rPr>
              <a:t>    A. Noem de diersoort</a:t>
            </a:r>
          </a:p>
          <a:p>
            <a:pPr>
              <a:buNone/>
            </a:pPr>
            <a:r>
              <a:rPr lang="nl-NL" dirty="0" smtClean="0">
                <a:latin typeface="Arial" pitchFamily="34" charset="0"/>
                <a:cs typeface="Arial" pitchFamily="34" charset="0"/>
              </a:rPr>
              <a:t>    B. Beschrijf kort wat die diersoort voor de boer     </a:t>
            </a:r>
          </a:p>
          <a:p>
            <a:pPr>
              <a:buNone/>
            </a:pPr>
            <a:r>
              <a:rPr lang="nl-NL" dirty="0" smtClean="0">
                <a:latin typeface="Arial" pitchFamily="34" charset="0"/>
                <a:cs typeface="Arial" pitchFamily="34" charset="0"/>
              </a:rPr>
              <a:t>        doet.</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12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1560" y="1556792"/>
            <a:ext cx="8208912" cy="4032448"/>
          </a:xfrm>
        </p:spPr>
        <p:txBody>
          <a:bodyPr>
            <a:normAutofit/>
          </a:bodyPr>
          <a:lstStyle/>
          <a:p>
            <a:r>
              <a:rPr lang="nl-NL" sz="2400" dirty="0" smtClean="0">
                <a:latin typeface="Arial" pitchFamily="34" charset="0"/>
                <a:cs typeface="Arial" pitchFamily="34" charset="0"/>
              </a:rPr>
              <a:t>Er is een dier waar een boer met appelbomen dankbaar gebruik van maakt. Dit dier komt steeds minder voor en dat is vervelend voor de boeren.</a:t>
            </a:r>
          </a:p>
          <a:p>
            <a:pPr>
              <a:buNone/>
            </a:pPr>
            <a:r>
              <a:rPr lang="nl-NL" sz="2400" dirty="0" smtClean="0">
                <a:latin typeface="Arial" pitchFamily="34" charset="0"/>
                <a:cs typeface="Arial" pitchFamily="34" charset="0"/>
              </a:rPr>
              <a:t>    A. Noem de diersoort: </a:t>
            </a:r>
            <a:r>
              <a:rPr lang="nl-NL" sz="4800" dirty="0" smtClean="0">
                <a:solidFill>
                  <a:schemeClr val="accent1"/>
                </a:solidFill>
                <a:latin typeface="Arial" pitchFamily="34" charset="0"/>
                <a:cs typeface="Arial" pitchFamily="34" charset="0"/>
              </a:rPr>
              <a:t>De bij</a:t>
            </a:r>
          </a:p>
          <a:p>
            <a:pPr>
              <a:buNone/>
            </a:pPr>
            <a:endParaRPr lang="nl-NL" sz="2400" dirty="0" smtClean="0">
              <a:latin typeface="Arial" pitchFamily="34" charset="0"/>
              <a:cs typeface="Arial" pitchFamily="34" charset="0"/>
            </a:endParaRPr>
          </a:p>
          <a:p>
            <a:pPr>
              <a:buNone/>
            </a:pPr>
            <a:r>
              <a:rPr lang="nl-NL" sz="2400" dirty="0" smtClean="0">
                <a:latin typeface="Arial" pitchFamily="34" charset="0"/>
                <a:cs typeface="Arial" pitchFamily="34" charset="0"/>
              </a:rPr>
              <a:t>    B. Beschrijf kort wat die diersoort voor de boer     </a:t>
            </a:r>
          </a:p>
          <a:p>
            <a:pPr>
              <a:buNone/>
            </a:pPr>
            <a:r>
              <a:rPr lang="nl-NL" sz="2400" dirty="0" smtClean="0">
                <a:latin typeface="Arial" pitchFamily="34" charset="0"/>
                <a:cs typeface="Arial" pitchFamily="34" charset="0"/>
              </a:rPr>
              <a:t>        doet</a:t>
            </a:r>
            <a:r>
              <a:rPr lang="nl-NL" sz="4000" dirty="0" smtClean="0">
                <a:solidFill>
                  <a:schemeClr val="accent1"/>
                </a:solidFill>
                <a:latin typeface="Arial" pitchFamily="34" charset="0"/>
                <a:cs typeface="Arial" pitchFamily="34" charset="0"/>
              </a:rPr>
              <a:t>.  </a:t>
            </a:r>
            <a:r>
              <a:rPr lang="nl-NL" sz="4800" dirty="0" smtClean="0">
                <a:solidFill>
                  <a:schemeClr val="accent1"/>
                </a:solidFill>
                <a:latin typeface="Arial" pitchFamily="34" charset="0"/>
                <a:cs typeface="Arial" pitchFamily="34" charset="0"/>
              </a:rPr>
              <a:t>De bomen bestuiven</a:t>
            </a:r>
          </a:p>
          <a:p>
            <a:pPr>
              <a:buNone/>
            </a:pPr>
            <a:endParaRPr lang="nl-NL" sz="2400" dirty="0" smtClean="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extLst>
      <p:ext uri="{BB962C8B-B14F-4D97-AF65-F5344CB8AC3E}">
        <p14:creationId xmlns="" xmlns:p14="http://schemas.microsoft.com/office/powerpoint/2010/main" val="249674727"/>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13			 30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lstStyle/>
          <a:p>
            <a:r>
              <a:rPr lang="nl-NL" dirty="0" smtClean="0">
                <a:latin typeface="Arial" pitchFamily="34" charset="0"/>
                <a:cs typeface="Arial" pitchFamily="34" charset="0"/>
              </a:rPr>
              <a:t>Karel de Grote was een groot staatsman die bekend stond om zijn gezonde eetlust. </a:t>
            </a:r>
          </a:p>
          <a:p>
            <a:endParaRPr lang="nl-NL" dirty="0" smtClean="0">
              <a:latin typeface="Arial" pitchFamily="34" charset="0"/>
              <a:cs typeface="Arial" pitchFamily="34" charset="0"/>
            </a:endParaRPr>
          </a:p>
          <a:p>
            <a:pPr>
              <a:buNone/>
            </a:pPr>
            <a:r>
              <a:rPr lang="nl-NL" dirty="0" smtClean="0">
                <a:latin typeface="Arial" pitchFamily="34" charset="0"/>
                <a:cs typeface="Arial" pitchFamily="34" charset="0"/>
              </a:rPr>
              <a:t>    Waarom at hij geen aardappelpuree?</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13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fontScale="92500" lnSpcReduction="10000"/>
          </a:bodyPr>
          <a:lstStyle/>
          <a:p>
            <a:r>
              <a:rPr lang="nl-NL" dirty="0" smtClean="0">
                <a:latin typeface="Arial" pitchFamily="34" charset="0"/>
                <a:cs typeface="Arial" pitchFamily="34" charset="0"/>
              </a:rPr>
              <a:t>Karel de Grote was een groot staatsman die bekend stond om zijn gezonde eetlust. </a:t>
            </a:r>
          </a:p>
          <a:p>
            <a:pPr>
              <a:buNone/>
            </a:pPr>
            <a:r>
              <a:rPr lang="nl-NL" dirty="0" smtClean="0">
                <a:latin typeface="Arial" pitchFamily="34" charset="0"/>
                <a:cs typeface="Arial" pitchFamily="34" charset="0"/>
              </a:rPr>
              <a:t>    Waarom at hij geen aardappelpuree?</a:t>
            </a:r>
          </a:p>
          <a:p>
            <a:pPr>
              <a:buNone/>
            </a:pPr>
            <a:endParaRPr lang="nl-NL" dirty="0" smtClean="0">
              <a:solidFill>
                <a:schemeClr val="accent1"/>
              </a:solidFill>
              <a:latin typeface="Arial" pitchFamily="34" charset="0"/>
              <a:cs typeface="Arial" pitchFamily="34" charset="0"/>
            </a:endParaRPr>
          </a:p>
          <a:p>
            <a:pPr>
              <a:buNone/>
            </a:pPr>
            <a:r>
              <a:rPr lang="nl-NL" dirty="0" smtClean="0">
                <a:solidFill>
                  <a:schemeClr val="accent1"/>
                </a:solidFill>
                <a:latin typeface="Arial" pitchFamily="34" charset="0"/>
                <a:cs typeface="Arial" pitchFamily="34" charset="0"/>
              </a:rPr>
              <a:t>   Er waren nog geen aardappels in Europa want we hadden Amerika nog niet ontdekt. </a:t>
            </a:r>
          </a:p>
          <a:p>
            <a:pPr>
              <a:buNone/>
            </a:pPr>
            <a:endParaRPr lang="nl-NL" dirty="0" smtClean="0">
              <a:solidFill>
                <a:schemeClr val="accent1"/>
              </a:solidFill>
              <a:latin typeface="Arial" pitchFamily="34" charset="0"/>
              <a:cs typeface="Arial" pitchFamily="34" charset="0"/>
            </a:endParaRPr>
          </a:p>
          <a:p>
            <a:pPr>
              <a:buFont typeface="Arial" panose="020B0604020202020204" pitchFamily="34" charset="0"/>
              <a:buChar char="•"/>
            </a:pPr>
            <a:r>
              <a:rPr lang="nl-NL" dirty="0" smtClean="0">
                <a:solidFill>
                  <a:schemeClr val="accent1"/>
                </a:solidFill>
                <a:latin typeface="Arial" pitchFamily="34" charset="0"/>
                <a:cs typeface="Arial" pitchFamily="34" charset="0"/>
              </a:rPr>
              <a:t>	Karel de Grote: 742-813 </a:t>
            </a:r>
          </a:p>
          <a:p>
            <a:pPr>
              <a:buFont typeface="Arial" panose="020B0604020202020204" pitchFamily="34" charset="0"/>
              <a:buChar char="•"/>
            </a:pPr>
            <a:r>
              <a:rPr lang="nl-NL" dirty="0" smtClean="0">
                <a:solidFill>
                  <a:schemeClr val="accent1"/>
                </a:solidFill>
                <a:latin typeface="Arial" pitchFamily="34" charset="0"/>
                <a:cs typeface="Arial" pitchFamily="34" charset="0"/>
              </a:rPr>
              <a:t>	Ontdekking Amerika: 1492</a:t>
            </a:r>
          </a:p>
          <a:p>
            <a:pPr>
              <a:buFont typeface="Arial" panose="020B0604020202020204" pitchFamily="34" charset="0"/>
              <a:buChar char="•"/>
            </a:pPr>
            <a:r>
              <a:rPr lang="nl-NL" dirty="0">
                <a:solidFill>
                  <a:schemeClr val="accent1"/>
                </a:solidFill>
                <a:latin typeface="Arial" pitchFamily="34" charset="0"/>
                <a:cs typeface="Arial" pitchFamily="34" charset="0"/>
              </a:rPr>
              <a:t>	</a:t>
            </a:r>
            <a:r>
              <a:rPr lang="nl-NL" dirty="0" smtClean="0">
                <a:solidFill>
                  <a:schemeClr val="accent1"/>
                </a:solidFill>
                <a:latin typeface="Arial" pitchFamily="34" charset="0"/>
                <a:cs typeface="Arial" pitchFamily="34" charset="0"/>
              </a:rPr>
              <a:t>aardappels in Europa: omstreeks 17</a:t>
            </a:r>
            <a:r>
              <a:rPr lang="nl-NL" baseline="30000" dirty="0" smtClean="0">
                <a:solidFill>
                  <a:schemeClr val="accent1"/>
                </a:solidFill>
                <a:latin typeface="Arial" pitchFamily="34" charset="0"/>
                <a:cs typeface="Arial" pitchFamily="34" charset="0"/>
              </a:rPr>
              <a:t>e</a:t>
            </a:r>
            <a:r>
              <a:rPr lang="nl-NL" dirty="0" smtClean="0">
                <a:solidFill>
                  <a:schemeClr val="accent1"/>
                </a:solidFill>
                <a:latin typeface="Arial" pitchFamily="34" charset="0"/>
                <a:cs typeface="Arial" pitchFamily="34" charset="0"/>
              </a:rPr>
              <a:t> eeuw</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extLst>
      <p:ext uri="{BB962C8B-B14F-4D97-AF65-F5344CB8AC3E}">
        <p14:creationId xmlns="" xmlns:p14="http://schemas.microsoft.com/office/powerpoint/2010/main" val="17582334"/>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14			 30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lstStyle/>
          <a:p>
            <a:r>
              <a:rPr lang="nl-NL" dirty="0" smtClean="0">
                <a:latin typeface="Arial" pitchFamily="34" charset="0"/>
                <a:cs typeface="Arial" pitchFamily="34" charset="0"/>
              </a:rPr>
              <a:t>Waarom staat de walgvogel niet op het menu van de Nederlandse restaurants?</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14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fontScale="92500" lnSpcReduction="10000"/>
          </a:bodyPr>
          <a:lstStyle/>
          <a:p>
            <a:r>
              <a:rPr lang="nl-NL" dirty="0" smtClean="0">
                <a:latin typeface="Arial" pitchFamily="34" charset="0"/>
                <a:cs typeface="Arial" pitchFamily="34" charset="0"/>
              </a:rPr>
              <a:t>Waarom staat de walgvogel niet op het menu van de Nederlandse restaurants?</a:t>
            </a:r>
          </a:p>
          <a:p>
            <a:pPr marL="0" indent="0">
              <a:buNone/>
            </a:pPr>
            <a:endParaRPr lang="nl-NL" dirty="0" smtClean="0">
              <a:latin typeface="Arial" pitchFamily="34" charset="0"/>
              <a:cs typeface="Arial" pitchFamily="34" charset="0"/>
            </a:endParaRPr>
          </a:p>
          <a:p>
            <a:pPr marL="0" indent="0">
              <a:buNone/>
            </a:pPr>
            <a:endParaRPr lang="nl-NL" dirty="0">
              <a:latin typeface="Arial" pitchFamily="34" charset="0"/>
              <a:cs typeface="Arial" pitchFamily="34" charset="0"/>
            </a:endParaRPr>
          </a:p>
          <a:p>
            <a:pPr marL="0" indent="0">
              <a:buNone/>
            </a:pPr>
            <a:r>
              <a:rPr lang="nl-NL" dirty="0" smtClean="0">
                <a:solidFill>
                  <a:schemeClr val="accent1"/>
                </a:solidFill>
                <a:latin typeface="Arial" pitchFamily="34" charset="0"/>
                <a:cs typeface="Arial" pitchFamily="34" charset="0"/>
              </a:rPr>
              <a:t>Walgvogel is uitgestorven = dodo</a:t>
            </a:r>
          </a:p>
          <a:p>
            <a:pPr marL="0" indent="0">
              <a:buNone/>
            </a:pPr>
            <a:endParaRPr lang="nl-NL" dirty="0">
              <a:solidFill>
                <a:schemeClr val="accent1"/>
              </a:solidFill>
              <a:latin typeface="Arial" pitchFamily="34" charset="0"/>
              <a:cs typeface="Arial" pitchFamily="34" charset="0"/>
            </a:endParaRPr>
          </a:p>
          <a:p>
            <a:pPr marL="0" indent="0">
              <a:buNone/>
            </a:pPr>
            <a:r>
              <a:rPr lang="nl-NL" dirty="0" smtClean="0">
                <a:solidFill>
                  <a:schemeClr val="accent1"/>
                </a:solidFill>
                <a:latin typeface="Arial" pitchFamily="34" charset="0"/>
                <a:cs typeface="Arial" pitchFamily="34" charset="0"/>
              </a:rPr>
              <a:t>Uitgestorven in de 17</a:t>
            </a:r>
            <a:r>
              <a:rPr lang="nl-NL" baseline="30000" dirty="0" smtClean="0">
                <a:solidFill>
                  <a:schemeClr val="accent1"/>
                </a:solidFill>
                <a:latin typeface="Arial" pitchFamily="34" charset="0"/>
                <a:cs typeface="Arial" pitchFamily="34" charset="0"/>
              </a:rPr>
              <a:t>e</a:t>
            </a:r>
            <a:r>
              <a:rPr lang="nl-NL" dirty="0" smtClean="0">
                <a:solidFill>
                  <a:schemeClr val="accent1"/>
                </a:solidFill>
                <a:latin typeface="Arial" pitchFamily="34" charset="0"/>
                <a:cs typeface="Arial" pitchFamily="34" charset="0"/>
              </a:rPr>
              <a:t> eeuw</a:t>
            </a:r>
          </a:p>
          <a:p>
            <a:pPr marL="0" indent="0">
              <a:buNone/>
            </a:pPr>
            <a:endParaRPr lang="nl-NL" dirty="0" smtClean="0">
              <a:solidFill>
                <a:schemeClr val="accent1"/>
              </a:solidFill>
              <a:latin typeface="Arial" pitchFamily="34" charset="0"/>
              <a:cs typeface="Arial" pitchFamily="34" charset="0"/>
            </a:endParaRPr>
          </a:p>
          <a:p>
            <a:pPr marL="0" indent="0">
              <a:buNone/>
            </a:pPr>
            <a:r>
              <a:rPr lang="nl-NL" dirty="0" smtClean="0">
                <a:solidFill>
                  <a:schemeClr val="accent1"/>
                </a:solidFill>
                <a:latin typeface="Arial" pitchFamily="34" charset="0"/>
                <a:cs typeface="Arial" pitchFamily="34" charset="0"/>
              </a:rPr>
              <a:t>(De naam walgvogel heeft hij gekeregen omdat hij zo vies smaakte)</a:t>
            </a:r>
          </a:p>
          <a:p>
            <a:pPr marL="0" indent="0">
              <a:buNone/>
            </a:pPr>
            <a:endParaRPr lang="nl-NL" dirty="0" smtClean="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2050" name="Picture 2"/>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6444208" y="2636912"/>
            <a:ext cx="1992025" cy="216024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 xmlns:p14="http://schemas.microsoft.com/office/powerpoint/2010/main" val="2934162178"/>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15 			40 seconden</a:t>
            </a:r>
            <a:endParaRPr lang="nl-NL" dirty="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1028" name="Picture 4"/>
          <p:cNvPicPr>
            <a:picLocks noGrp="1" noChangeAspect="1" noChangeArrowheads="1"/>
          </p:cNvPicPr>
          <p:nvPr>
            <p:ph sz="quarter" idx="1"/>
          </p:nvPr>
        </p:nvPicPr>
        <p:blipFill>
          <a:blip r:embed="rId3" cstate="print"/>
          <a:srcRect/>
          <a:stretch>
            <a:fillRect/>
          </a:stretch>
        </p:blipFill>
        <p:spPr bwMode="auto">
          <a:xfrm>
            <a:off x="612775" y="2114700"/>
            <a:ext cx="8153400" cy="346680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15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1028" name="Picture 4"/>
          <p:cNvPicPr>
            <a:picLocks noGrp="1" noChangeAspect="1" noChangeArrowheads="1"/>
          </p:cNvPicPr>
          <p:nvPr>
            <p:ph sz="quarter" idx="1"/>
          </p:nvPr>
        </p:nvPicPr>
        <p:blipFill>
          <a:blip r:embed="rId3" cstate="print"/>
          <a:srcRect/>
          <a:stretch>
            <a:fillRect/>
          </a:stretch>
        </p:blipFill>
        <p:spPr bwMode="auto">
          <a:xfrm>
            <a:off x="612775" y="2114700"/>
            <a:ext cx="8153400" cy="3466800"/>
          </a:xfrm>
          <a:prstGeom prst="rect">
            <a:avLst/>
          </a:prstGeom>
          <a:noFill/>
          <a:ln w="9525">
            <a:noFill/>
            <a:miter lim="800000"/>
            <a:headEnd/>
            <a:tailEnd/>
          </a:ln>
        </p:spPr>
      </p:pic>
      <p:sp>
        <p:nvSpPr>
          <p:cNvPr id="3" name="Tekstvak 2"/>
          <p:cNvSpPr txBox="1"/>
          <p:nvPr/>
        </p:nvSpPr>
        <p:spPr>
          <a:xfrm>
            <a:off x="5364088" y="5791214"/>
            <a:ext cx="2016224" cy="646331"/>
          </a:xfrm>
          <a:prstGeom prst="rect">
            <a:avLst/>
          </a:prstGeom>
          <a:noFill/>
        </p:spPr>
        <p:txBody>
          <a:bodyPr wrap="square" rtlCol="0">
            <a:spAutoFit/>
          </a:bodyPr>
          <a:lstStyle/>
          <a:p>
            <a:r>
              <a:rPr lang="nl-NL" sz="3600" b="1" dirty="0" smtClean="0">
                <a:solidFill>
                  <a:schemeClr val="accent1"/>
                </a:solidFill>
              </a:rPr>
              <a:t>Omhoog</a:t>
            </a:r>
            <a:endParaRPr lang="nl-NL" sz="3600" b="1" dirty="0">
              <a:solidFill>
                <a:schemeClr val="accent1"/>
              </a:solidFill>
            </a:endParaRPr>
          </a:p>
        </p:txBody>
      </p:sp>
    </p:spTree>
    <p:extLst>
      <p:ext uri="{BB962C8B-B14F-4D97-AF65-F5344CB8AC3E}">
        <p14:creationId xmlns="" xmlns:p14="http://schemas.microsoft.com/office/powerpoint/2010/main" val="4171228394"/>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16			60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395536" y="1600200"/>
            <a:ext cx="8568952" cy="4495800"/>
          </a:xfrm>
        </p:spPr>
        <p:txBody>
          <a:bodyPr>
            <a:normAutofit/>
          </a:bodyPr>
          <a:lstStyle/>
          <a:p>
            <a:r>
              <a:rPr lang="nl-NL" dirty="0" smtClean="0">
                <a:latin typeface="Arial" pitchFamily="34" charset="0"/>
                <a:cs typeface="Arial" pitchFamily="34" charset="0"/>
              </a:rPr>
              <a:t>Boeren die tulpen verbouwen willen graag ieder jaar precies dezelfde kleur in hun veld hebben staan. Hoe zorgen ze er voor dat de nakomelingen van hun tulpen precies dezelfde kleur hebben?</a:t>
            </a:r>
          </a:p>
          <a:p>
            <a:pPr>
              <a:buNone/>
            </a:pPr>
            <a:r>
              <a:rPr lang="nl-NL" dirty="0" smtClean="0">
                <a:latin typeface="Arial" pitchFamily="34" charset="0"/>
                <a:cs typeface="Arial" pitchFamily="34" charset="0"/>
              </a:rPr>
              <a:t>    A. Ze bestuiven de tulpen zelf met een kwastje.</a:t>
            </a:r>
          </a:p>
          <a:p>
            <a:pPr>
              <a:buNone/>
            </a:pPr>
            <a:r>
              <a:rPr lang="nl-NL" dirty="0" smtClean="0">
                <a:latin typeface="Arial" pitchFamily="34" charset="0"/>
                <a:cs typeface="Arial" pitchFamily="34" charset="0"/>
              </a:rPr>
              <a:t>    B. Ze voegen kleurstof aan het sproeiwater toe.</a:t>
            </a:r>
          </a:p>
          <a:p>
            <a:pPr>
              <a:buNone/>
            </a:pPr>
            <a:r>
              <a:rPr lang="nl-NL" dirty="0" smtClean="0">
                <a:latin typeface="Arial" pitchFamily="34" charset="0"/>
                <a:cs typeface="Arial" pitchFamily="34" charset="0"/>
              </a:rPr>
              <a:t>    C. Ze scheuren de bollen.</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16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395536" y="1600200"/>
            <a:ext cx="8568952" cy="4495800"/>
          </a:xfrm>
        </p:spPr>
        <p:txBody>
          <a:bodyPr>
            <a:normAutofit/>
          </a:bodyPr>
          <a:lstStyle/>
          <a:p>
            <a:r>
              <a:rPr lang="nl-NL" dirty="0" smtClean="0">
                <a:latin typeface="Arial" pitchFamily="34" charset="0"/>
                <a:cs typeface="Arial" pitchFamily="34" charset="0"/>
              </a:rPr>
              <a:t>Boeren die tulpen verbouwen willen graag ieder jaar precies dezelfde kleur in hun veld hebben staan. Hoe zorgen ze er voor dat de nakomelingen van hun tulpen precies dezelfde kleur hebben?</a:t>
            </a:r>
          </a:p>
          <a:p>
            <a:pPr>
              <a:buNone/>
            </a:pPr>
            <a:r>
              <a:rPr lang="nl-NL" strike="sngStrike" dirty="0" smtClean="0">
                <a:latin typeface="Arial" pitchFamily="34" charset="0"/>
                <a:cs typeface="Arial" pitchFamily="34" charset="0"/>
              </a:rPr>
              <a:t>    A. Ze bestuiven de tulpen zelf met een kwastje.</a:t>
            </a:r>
          </a:p>
          <a:p>
            <a:pPr>
              <a:buNone/>
            </a:pPr>
            <a:r>
              <a:rPr lang="nl-NL" strike="sngStrike" dirty="0" smtClean="0">
                <a:latin typeface="Arial" pitchFamily="34" charset="0"/>
                <a:cs typeface="Arial" pitchFamily="34" charset="0"/>
              </a:rPr>
              <a:t>    B. Ze voegen kleurstof aan het sproeiwater toe.</a:t>
            </a:r>
          </a:p>
          <a:p>
            <a:pPr>
              <a:buNone/>
            </a:pPr>
            <a:r>
              <a:rPr lang="nl-NL" b="1" dirty="0" smtClean="0">
                <a:solidFill>
                  <a:schemeClr val="accent1"/>
                </a:solidFill>
                <a:latin typeface="Arial" pitchFamily="34" charset="0"/>
                <a:cs typeface="Arial" pitchFamily="34" charset="0"/>
              </a:rPr>
              <a:t>    C. Ze scheuren de bollen. Dat heet geslachtsloze voortplanting</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extLst>
      <p:ext uri="{BB962C8B-B14F-4D97-AF65-F5344CB8AC3E}">
        <p14:creationId xmlns="" xmlns:p14="http://schemas.microsoft.com/office/powerpoint/2010/main" val="2966854371"/>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latin typeface="Arial" pitchFamily="34" charset="0"/>
                <a:cs typeface="Arial" pitchFamily="34" charset="0"/>
              </a:rPr>
              <a:t>Vraag 1				 30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lstStyle/>
          <a:p>
            <a:r>
              <a:rPr lang="nl-NL" dirty="0" smtClean="0">
                <a:latin typeface="Arial" pitchFamily="34" charset="0"/>
                <a:cs typeface="Arial" pitchFamily="34" charset="0"/>
              </a:rPr>
              <a:t>Waarom werkt dit proefje niet op aarde?</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17			80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0" y="1600200"/>
            <a:ext cx="4932040" cy="4997152"/>
          </a:xfrm>
        </p:spPr>
        <p:txBody>
          <a:bodyPr>
            <a:normAutofit fontScale="85000" lnSpcReduction="20000"/>
          </a:bodyPr>
          <a:lstStyle/>
          <a:p>
            <a:pPr>
              <a:lnSpc>
                <a:spcPct val="110000"/>
              </a:lnSpc>
            </a:pPr>
            <a:r>
              <a:rPr lang="nl-NL" dirty="0" smtClean="0">
                <a:latin typeface="Arial" pitchFamily="34" charset="0"/>
                <a:cs typeface="Arial" pitchFamily="34" charset="0"/>
              </a:rPr>
              <a:t>Op een gelijkwaardige kruising zouden deze drie auto’s allemaal op elkaar moeten wachten. Wij maken er een niet-gelijkwaardige 	        kruising van, onder andere                    met dit bord:</a:t>
            </a:r>
          </a:p>
          <a:p>
            <a:pPr>
              <a:lnSpc>
                <a:spcPct val="110000"/>
              </a:lnSpc>
            </a:pPr>
            <a:endParaRPr lang="nl-NL" dirty="0" smtClean="0">
              <a:latin typeface="Arial" pitchFamily="34" charset="0"/>
              <a:cs typeface="Arial" pitchFamily="34" charset="0"/>
            </a:endParaRPr>
          </a:p>
          <a:p>
            <a:pPr>
              <a:lnSpc>
                <a:spcPct val="110000"/>
              </a:lnSpc>
            </a:pPr>
            <a:endParaRPr lang="nl-NL" dirty="0" smtClean="0">
              <a:latin typeface="Arial" pitchFamily="34" charset="0"/>
              <a:cs typeface="Arial" pitchFamily="34" charset="0"/>
            </a:endParaRPr>
          </a:p>
          <a:p>
            <a:pPr>
              <a:lnSpc>
                <a:spcPct val="110000"/>
              </a:lnSpc>
            </a:pPr>
            <a:endParaRPr lang="nl-NL" dirty="0" smtClean="0">
              <a:latin typeface="Arial" pitchFamily="34" charset="0"/>
              <a:cs typeface="Arial" pitchFamily="34" charset="0"/>
            </a:endParaRPr>
          </a:p>
          <a:p>
            <a:pPr>
              <a:lnSpc>
                <a:spcPct val="110000"/>
              </a:lnSpc>
              <a:buNone/>
            </a:pPr>
            <a:r>
              <a:rPr lang="nl-NL" dirty="0" smtClean="0">
                <a:latin typeface="Arial" pitchFamily="34" charset="0"/>
                <a:cs typeface="Arial" pitchFamily="34" charset="0"/>
              </a:rPr>
              <a:t>    Op welk(e) plek(ken)  zou dat bord kunnen staan om </a:t>
            </a:r>
            <a:r>
              <a:rPr lang="nl-NL" dirty="0" smtClean="0">
                <a:solidFill>
                  <a:schemeClr val="accent1">
                    <a:lumMod val="75000"/>
                  </a:schemeClr>
                </a:solidFill>
                <a:latin typeface="Arial" pitchFamily="34" charset="0"/>
                <a:cs typeface="Arial" pitchFamily="34" charset="0"/>
              </a:rPr>
              <a:t>Klaas</a:t>
            </a:r>
            <a:r>
              <a:rPr lang="nl-NL" dirty="0" smtClean="0">
                <a:latin typeface="Arial" pitchFamily="34" charset="0"/>
                <a:cs typeface="Arial" pitchFamily="34" charset="0"/>
              </a:rPr>
              <a:t>                            voorrang te geven?</a:t>
            </a:r>
          </a:p>
        </p:txBody>
      </p:sp>
      <p:pic>
        <p:nvPicPr>
          <p:cNvPr id="27651" name="Picture 3"/>
          <p:cNvPicPr>
            <a:picLocks noChangeAspect="1" noChangeArrowheads="1"/>
          </p:cNvPicPr>
          <p:nvPr/>
        </p:nvPicPr>
        <p:blipFill>
          <a:blip r:embed="rId2" cstate="print"/>
          <a:srcRect/>
          <a:stretch>
            <a:fillRect/>
          </a:stretch>
        </p:blipFill>
        <p:spPr bwMode="auto">
          <a:xfrm>
            <a:off x="8316416" y="6093296"/>
            <a:ext cx="476250" cy="476250"/>
          </a:xfrm>
          <a:prstGeom prst="rect">
            <a:avLst/>
          </a:prstGeom>
          <a:noFill/>
          <a:ln w="9525">
            <a:noFill/>
            <a:miter lim="800000"/>
            <a:headEnd/>
            <a:tailEnd/>
          </a:ln>
        </p:spPr>
      </p:pic>
      <p:pic>
        <p:nvPicPr>
          <p:cNvPr id="2050" name="Picture 2"/>
          <p:cNvPicPr>
            <a:picLocks noChangeAspect="1" noChangeArrowheads="1"/>
          </p:cNvPicPr>
          <p:nvPr/>
        </p:nvPicPr>
        <p:blipFill>
          <a:blip r:embed="rId3" cstate="print"/>
          <a:srcRect/>
          <a:stretch>
            <a:fillRect/>
          </a:stretch>
        </p:blipFill>
        <p:spPr bwMode="auto">
          <a:xfrm>
            <a:off x="4716016" y="1556792"/>
            <a:ext cx="4739037" cy="4107304"/>
          </a:xfrm>
          <a:prstGeom prst="rect">
            <a:avLst/>
          </a:prstGeom>
          <a:noFill/>
          <a:ln w="9525">
            <a:noFill/>
            <a:miter lim="800000"/>
            <a:headEnd/>
            <a:tailEnd/>
          </a:ln>
        </p:spPr>
      </p:pic>
      <p:pic>
        <p:nvPicPr>
          <p:cNvPr id="2051" name="Picture 3"/>
          <p:cNvPicPr>
            <a:picLocks noChangeAspect="1" noChangeArrowheads="1"/>
          </p:cNvPicPr>
          <p:nvPr/>
        </p:nvPicPr>
        <p:blipFill>
          <a:blip r:embed="rId4" cstate="print"/>
          <a:srcRect/>
          <a:stretch>
            <a:fillRect/>
          </a:stretch>
        </p:blipFill>
        <p:spPr bwMode="auto">
          <a:xfrm>
            <a:off x="2771800" y="3789040"/>
            <a:ext cx="1721544" cy="1641472"/>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17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0" y="1700808"/>
            <a:ext cx="4932040" cy="4997152"/>
          </a:xfrm>
        </p:spPr>
        <p:txBody>
          <a:bodyPr>
            <a:normAutofit/>
          </a:bodyPr>
          <a:lstStyle/>
          <a:p>
            <a:pPr>
              <a:lnSpc>
                <a:spcPct val="110000"/>
              </a:lnSpc>
            </a:pPr>
            <a:r>
              <a:rPr lang="nl-NL" sz="2200" dirty="0" smtClean="0">
                <a:latin typeface="Arial" pitchFamily="34" charset="0"/>
                <a:cs typeface="Arial" pitchFamily="34" charset="0"/>
              </a:rPr>
              <a:t>Op een gelijkwaardige kruising zouden deze drie auto’s allemaal op elkaar moeten wachten. Wij maken er een niet-gelijkwaardige 	        kruising van, onder andere                    met dit bord:</a:t>
            </a:r>
          </a:p>
          <a:p>
            <a:pPr>
              <a:lnSpc>
                <a:spcPct val="110000"/>
              </a:lnSpc>
              <a:buNone/>
            </a:pPr>
            <a:r>
              <a:rPr lang="nl-NL" dirty="0" smtClean="0">
                <a:latin typeface="Arial" pitchFamily="34" charset="0"/>
                <a:cs typeface="Arial" pitchFamily="34" charset="0"/>
              </a:rPr>
              <a:t>   </a:t>
            </a:r>
            <a:r>
              <a:rPr lang="nl-NL" sz="2200" dirty="0" smtClean="0">
                <a:latin typeface="Arial" pitchFamily="34" charset="0"/>
                <a:cs typeface="Arial" pitchFamily="34" charset="0"/>
              </a:rPr>
              <a:t>Op welk(e) plek(ken)  zou dat bord kunnen staan om </a:t>
            </a:r>
            <a:r>
              <a:rPr lang="nl-NL" sz="2200" dirty="0" smtClean="0">
                <a:solidFill>
                  <a:schemeClr val="accent1">
                    <a:lumMod val="75000"/>
                  </a:schemeClr>
                </a:solidFill>
                <a:latin typeface="Arial" pitchFamily="34" charset="0"/>
                <a:cs typeface="Arial" pitchFamily="34" charset="0"/>
              </a:rPr>
              <a:t>Klaas</a:t>
            </a:r>
            <a:r>
              <a:rPr lang="nl-NL" sz="2200" dirty="0" smtClean="0">
                <a:latin typeface="Arial" pitchFamily="34" charset="0"/>
                <a:cs typeface="Arial" pitchFamily="34" charset="0"/>
              </a:rPr>
              <a:t>                            voorrang te geven?</a:t>
            </a:r>
          </a:p>
          <a:p>
            <a:pPr>
              <a:lnSpc>
                <a:spcPct val="110000"/>
              </a:lnSpc>
              <a:buNone/>
            </a:pPr>
            <a:endParaRPr lang="nl-NL" sz="2200" dirty="0">
              <a:latin typeface="Arial" pitchFamily="34" charset="0"/>
              <a:cs typeface="Arial" pitchFamily="34" charset="0"/>
            </a:endParaRPr>
          </a:p>
          <a:p>
            <a:pPr>
              <a:lnSpc>
                <a:spcPct val="110000"/>
              </a:lnSpc>
              <a:buNone/>
            </a:pPr>
            <a:r>
              <a:rPr lang="nl-NL" sz="3600" dirty="0" smtClean="0">
                <a:solidFill>
                  <a:schemeClr val="accent1"/>
                </a:solidFill>
                <a:latin typeface="Arial" pitchFamily="34" charset="0"/>
                <a:cs typeface="Arial" pitchFamily="34" charset="0"/>
              </a:rPr>
              <a:t>	Punt D</a:t>
            </a:r>
          </a:p>
        </p:txBody>
      </p:sp>
      <p:pic>
        <p:nvPicPr>
          <p:cNvPr id="27651" name="Picture 3"/>
          <p:cNvPicPr>
            <a:picLocks noChangeAspect="1" noChangeArrowheads="1"/>
          </p:cNvPicPr>
          <p:nvPr/>
        </p:nvPicPr>
        <p:blipFill>
          <a:blip r:embed="rId3" cstate="print"/>
          <a:srcRect/>
          <a:stretch>
            <a:fillRect/>
          </a:stretch>
        </p:blipFill>
        <p:spPr bwMode="auto">
          <a:xfrm>
            <a:off x="8316416" y="6093296"/>
            <a:ext cx="476250" cy="476250"/>
          </a:xfrm>
          <a:prstGeom prst="rect">
            <a:avLst/>
          </a:prstGeom>
          <a:noFill/>
          <a:ln w="9525">
            <a:noFill/>
            <a:miter lim="800000"/>
            <a:headEnd/>
            <a:tailEnd/>
          </a:ln>
        </p:spPr>
      </p:pic>
      <p:pic>
        <p:nvPicPr>
          <p:cNvPr id="2050" name="Picture 2"/>
          <p:cNvPicPr>
            <a:picLocks noChangeAspect="1" noChangeArrowheads="1"/>
          </p:cNvPicPr>
          <p:nvPr/>
        </p:nvPicPr>
        <p:blipFill>
          <a:blip r:embed="rId4" cstate="print"/>
          <a:srcRect/>
          <a:stretch>
            <a:fillRect/>
          </a:stretch>
        </p:blipFill>
        <p:spPr bwMode="auto">
          <a:xfrm>
            <a:off x="4716017" y="1556792"/>
            <a:ext cx="4427984" cy="3888432"/>
          </a:xfrm>
          <a:prstGeom prst="rect">
            <a:avLst/>
          </a:prstGeom>
          <a:noFill/>
          <a:ln w="9525">
            <a:noFill/>
            <a:miter lim="800000"/>
            <a:headEnd/>
            <a:tailEnd/>
          </a:ln>
        </p:spPr>
      </p:pic>
      <p:pic>
        <p:nvPicPr>
          <p:cNvPr id="2051" name="Picture 3"/>
          <p:cNvPicPr>
            <a:picLocks noChangeAspect="1" noChangeArrowheads="1"/>
          </p:cNvPicPr>
          <p:nvPr/>
        </p:nvPicPr>
        <p:blipFill>
          <a:blip r:embed="rId5" cstate="print"/>
          <a:srcRect/>
          <a:stretch>
            <a:fillRect/>
          </a:stretch>
        </p:blipFill>
        <p:spPr bwMode="auto">
          <a:xfrm>
            <a:off x="3131840" y="5128544"/>
            <a:ext cx="1261554" cy="1202877"/>
          </a:xfrm>
          <a:prstGeom prst="rect">
            <a:avLst/>
          </a:prstGeom>
          <a:noFill/>
          <a:ln w="9525">
            <a:noFill/>
            <a:miter lim="800000"/>
            <a:headEnd/>
            <a:tailEnd/>
          </a:ln>
        </p:spPr>
      </p:pic>
    </p:spTree>
    <p:extLst>
      <p:ext uri="{BB962C8B-B14F-4D97-AF65-F5344CB8AC3E}">
        <p14:creationId xmlns="" xmlns:p14="http://schemas.microsoft.com/office/powerpoint/2010/main" val="887694220"/>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18				</a:t>
            </a:r>
            <a:endParaRPr lang="nl-NL" sz="2000"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a:bodyPr>
          <a:lstStyle/>
          <a:p>
            <a:r>
              <a:rPr lang="nl-NL" dirty="0" smtClean="0">
                <a:latin typeface="Arial" pitchFamily="34" charset="0"/>
                <a:cs typeface="Arial" pitchFamily="34" charset="0"/>
              </a:rPr>
              <a:t>Dit lied wordt achteruit afgespeeld. Welk lied is het?</a:t>
            </a:r>
          </a:p>
          <a:p>
            <a:endParaRPr lang="nl-NL" sz="3200" dirty="0">
              <a:latin typeface="Arial" pitchFamily="34" charset="0"/>
              <a:cs typeface="Arial" pitchFamily="34" charset="0"/>
            </a:endParaRPr>
          </a:p>
          <a:p>
            <a:endParaRPr lang="nl-NL" sz="3200" dirty="0" smtClean="0">
              <a:latin typeface="Arial" pitchFamily="34" charset="0"/>
              <a:cs typeface="Arial" pitchFamily="34" charset="0"/>
            </a:endParaRPr>
          </a:p>
          <a:p>
            <a:pPr>
              <a:buNone/>
            </a:pPr>
            <a:endParaRPr lang="nl-NL" sz="3200" dirty="0" smtClean="0">
              <a:latin typeface="Arial" pitchFamily="34" charset="0"/>
              <a:cs typeface="Arial" pitchFamily="34" charset="0"/>
            </a:endParaRPr>
          </a:p>
          <a:p>
            <a:pPr>
              <a:buNone/>
            </a:pPr>
            <a:endParaRPr lang="nl-NL" sz="3200" dirty="0" smtClean="0">
              <a:latin typeface="Arial" pitchFamily="34" charset="0"/>
              <a:cs typeface="Arial" pitchFamily="34" charset="0"/>
            </a:endParaRPr>
          </a:p>
          <a:p>
            <a:pPr>
              <a:buNone/>
            </a:pPr>
            <a:endParaRPr lang="nl-NL" sz="3200" dirty="0" smtClean="0">
              <a:latin typeface="Arial" pitchFamily="34" charset="0"/>
              <a:cs typeface="Arial" pitchFamily="34" charset="0"/>
            </a:endParaRPr>
          </a:p>
          <a:p>
            <a:pPr algn="r">
              <a:buNone/>
            </a:pPr>
            <a:r>
              <a:rPr lang="nl-NL" sz="1200" dirty="0" smtClean="0">
                <a:latin typeface="Arial" pitchFamily="34" charset="0"/>
                <a:cs typeface="Arial" pitchFamily="34" charset="0"/>
              </a:rPr>
              <a:t>Een klik geeft de volgende dia</a:t>
            </a:r>
          </a:p>
        </p:txBody>
      </p:sp>
      <p:pic>
        <p:nvPicPr>
          <p:cNvPr id="27651" name="Picture 3"/>
          <p:cNvPicPr>
            <a:picLocks noChangeAspect="1" noChangeArrowheads="1"/>
          </p:cNvPicPr>
          <p:nvPr/>
        </p:nvPicPr>
        <p:blipFill>
          <a:blip r:embed="rId3" cstate="print"/>
          <a:srcRect/>
          <a:stretch>
            <a:fillRect/>
          </a:stretch>
        </p:blipFill>
        <p:spPr bwMode="auto">
          <a:xfrm>
            <a:off x="323528" y="6093296"/>
            <a:ext cx="476250" cy="476250"/>
          </a:xfrm>
          <a:prstGeom prst="rect">
            <a:avLst/>
          </a:prstGeom>
          <a:noFill/>
          <a:ln w="9525">
            <a:noFill/>
            <a:miter lim="800000"/>
            <a:headEnd/>
            <a:tailEnd/>
          </a:ln>
        </p:spPr>
      </p:pic>
      <p:pic>
        <p:nvPicPr>
          <p:cNvPr id="4" name="Dora The Explorer! (Reversed with Lyrics!).mp3">
            <a:hlinkClick r:id="" action="ppaction://media"/>
          </p:cNvPr>
          <p:cNvPicPr>
            <a:picLocks noChangeAspect="1"/>
          </p:cNvPicPr>
          <p:nvPr>
            <a:audioFile r:link="rId1"/>
            <p:extLst>
              <p:ext uri="{DAA4B4D4-6D71-4841-9C94-3DE7FCFB9230}">
                <p14:media xmlns="" xmlns:p14="http://schemas.microsoft.com/office/powerpoint/2010/main" r:embed="rId4"/>
              </p:ext>
            </p:extLst>
          </p:nvPr>
        </p:nvPicPr>
        <p:blipFill>
          <a:blip r:embed="rId5" cstate="print"/>
          <a:stretch>
            <a:fillRect/>
          </a:stretch>
        </p:blipFill>
        <p:spPr>
          <a:xfrm>
            <a:off x="4267200" y="3124200"/>
            <a:ext cx="609600" cy="609600"/>
          </a:xfrm>
          <a:prstGeom prst="rect">
            <a:avLst/>
          </a:prstGeom>
        </p:spPr>
      </p:pic>
    </p:spTree>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086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18	</a:t>
            </a:r>
            <a:r>
              <a:rPr lang="nl-NL" dirty="0" smtClean="0">
                <a:latin typeface="Arial" pitchFamily="34" charset="0"/>
                <a:cs typeface="Arial" pitchFamily="34" charset="0"/>
              </a:rPr>
              <a:t>		</a:t>
            </a:r>
            <a:endParaRPr lang="nl-NL" sz="2000"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a:bodyPr>
          <a:lstStyle/>
          <a:p>
            <a:r>
              <a:rPr lang="nl-NL" dirty="0" smtClean="0">
                <a:latin typeface="Arial" pitchFamily="34" charset="0"/>
                <a:cs typeface="Arial" pitchFamily="34" charset="0"/>
              </a:rPr>
              <a:t>Dit lied wordt achteruit afgespeeld. Welk lied is het?</a:t>
            </a:r>
          </a:p>
          <a:p>
            <a:endParaRPr lang="nl-NL" sz="3200" dirty="0">
              <a:latin typeface="Arial" pitchFamily="34" charset="0"/>
              <a:cs typeface="Arial" pitchFamily="34" charset="0"/>
            </a:endParaRPr>
          </a:p>
          <a:p>
            <a:endParaRPr lang="nl-NL" sz="3200" dirty="0" smtClean="0">
              <a:latin typeface="Arial" pitchFamily="34" charset="0"/>
              <a:cs typeface="Arial" pitchFamily="34" charset="0"/>
            </a:endParaRPr>
          </a:p>
          <a:p>
            <a:pPr>
              <a:buNone/>
            </a:pPr>
            <a:endParaRPr lang="nl-NL" sz="3200" dirty="0" smtClean="0">
              <a:latin typeface="Arial" pitchFamily="34" charset="0"/>
              <a:cs typeface="Arial" pitchFamily="34" charset="0"/>
            </a:endParaRPr>
          </a:p>
          <a:p>
            <a:pPr>
              <a:buNone/>
            </a:pPr>
            <a:r>
              <a:rPr lang="nl-NL" sz="4400" dirty="0" err="1" smtClean="0">
                <a:solidFill>
                  <a:schemeClr val="accent1"/>
                </a:solidFill>
                <a:latin typeface="Arial" pitchFamily="34" charset="0"/>
                <a:cs typeface="Arial" pitchFamily="34" charset="0"/>
              </a:rPr>
              <a:t>Dora</a:t>
            </a:r>
            <a:r>
              <a:rPr lang="nl-NL" sz="4400" dirty="0" smtClean="0">
                <a:solidFill>
                  <a:schemeClr val="accent1"/>
                </a:solidFill>
                <a:latin typeface="Arial" pitchFamily="34" charset="0"/>
                <a:cs typeface="Arial" pitchFamily="34" charset="0"/>
              </a:rPr>
              <a:t> the </a:t>
            </a:r>
            <a:r>
              <a:rPr lang="nl-NL" sz="4400" dirty="0" err="1" smtClean="0">
                <a:solidFill>
                  <a:schemeClr val="accent1"/>
                </a:solidFill>
                <a:latin typeface="Arial" pitchFamily="34" charset="0"/>
                <a:cs typeface="Arial" pitchFamily="34" charset="0"/>
              </a:rPr>
              <a:t>explorer</a:t>
            </a:r>
            <a:endParaRPr lang="nl-NL" sz="4400" dirty="0" smtClean="0">
              <a:solidFill>
                <a:schemeClr val="accent1"/>
              </a:solidFill>
              <a:latin typeface="Arial" pitchFamily="34" charset="0"/>
              <a:cs typeface="Arial" pitchFamily="34" charset="0"/>
            </a:endParaRPr>
          </a:p>
          <a:p>
            <a:pPr>
              <a:buNone/>
            </a:pPr>
            <a:endParaRPr lang="nl-NL" sz="3200" dirty="0" smtClean="0">
              <a:latin typeface="Arial" pitchFamily="34" charset="0"/>
              <a:cs typeface="Arial" pitchFamily="34" charset="0"/>
            </a:endParaRPr>
          </a:p>
        </p:txBody>
      </p:sp>
      <p:pic>
        <p:nvPicPr>
          <p:cNvPr id="27651" name="Picture 3"/>
          <p:cNvPicPr>
            <a:picLocks noChangeAspect="1" noChangeArrowheads="1"/>
          </p:cNvPicPr>
          <p:nvPr/>
        </p:nvPicPr>
        <p:blipFill>
          <a:blip r:embed="rId3" cstate="print"/>
          <a:srcRect/>
          <a:stretch>
            <a:fillRect/>
          </a:stretch>
        </p:blipFill>
        <p:spPr bwMode="auto">
          <a:xfrm>
            <a:off x="323528" y="6093296"/>
            <a:ext cx="476250" cy="476250"/>
          </a:xfrm>
          <a:prstGeom prst="rect">
            <a:avLst/>
          </a:prstGeom>
          <a:noFill/>
          <a:ln w="9525">
            <a:noFill/>
            <a:miter lim="800000"/>
            <a:headEnd/>
            <a:tailEnd/>
          </a:ln>
        </p:spPr>
      </p:pic>
      <p:pic>
        <p:nvPicPr>
          <p:cNvPr id="4" name="Dora The Explorer! (Reversed with Lyrics!).mp3">
            <a:hlinkClick r:id="" action="ppaction://media"/>
          </p:cNvPr>
          <p:cNvPicPr>
            <a:picLocks noChangeAspect="1"/>
          </p:cNvPicPr>
          <p:nvPr>
            <a:audioFile r:link="rId1"/>
            <p:extLst>
              <p:ext uri="{DAA4B4D4-6D71-4841-9C94-3DE7FCFB9230}">
                <p14:media xmlns="" xmlns:p14="http://schemas.microsoft.com/office/powerpoint/2010/main" r:embed="rId4"/>
              </p:ext>
            </p:extLst>
          </p:nvPr>
        </p:nvPicPr>
        <p:blipFill>
          <a:blip r:embed="rId5" cstate="print"/>
          <a:stretch>
            <a:fillRect/>
          </a:stretch>
        </p:blipFill>
        <p:spPr>
          <a:xfrm>
            <a:off x="4267200" y="3124200"/>
            <a:ext cx="609600" cy="609600"/>
          </a:xfrm>
          <a:prstGeom prst="rect">
            <a:avLst/>
          </a:prstGeom>
        </p:spPr>
      </p:pic>
    </p:spTree>
    <p:extLst>
      <p:ext uri="{BB962C8B-B14F-4D97-AF65-F5344CB8AC3E}">
        <p14:creationId xmlns="" xmlns:p14="http://schemas.microsoft.com/office/powerpoint/2010/main" val="2990992369"/>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086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smtClean="0">
                <a:latin typeface="Arial" pitchFamily="34" charset="0"/>
                <a:cs typeface="Arial" pitchFamily="34" charset="0"/>
              </a:rPr>
              <a:t>Vraag 	19			</a:t>
            </a:r>
            <a:r>
              <a:rPr lang="nl-NL" smtClean="0">
                <a:latin typeface="Arial" pitchFamily="34" charset="0"/>
                <a:cs typeface="Arial" pitchFamily="34" charset="0"/>
              </a:rPr>
              <a:t> 180 </a:t>
            </a:r>
            <a:r>
              <a:rPr lang="nl-NL" dirty="0" smtClean="0">
                <a:latin typeface="Arial" pitchFamily="34" charset="0"/>
                <a:cs typeface="Arial" pitchFamily="34" charset="0"/>
              </a:rPr>
              <a:t>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lstStyle/>
          <a:p>
            <a:r>
              <a:rPr lang="nl-NL" dirty="0" smtClean="0">
                <a:latin typeface="Arial" pitchFamily="34" charset="0"/>
                <a:cs typeface="Arial" pitchFamily="34" charset="0"/>
              </a:rPr>
              <a:t>In deze ijssalon                                           moet je altijd één                                                   bolletje, één saus                                                 en één </a:t>
            </a:r>
            <a:r>
              <a:rPr lang="nl-NL" dirty="0" err="1" smtClean="0">
                <a:latin typeface="Arial" pitchFamily="34" charset="0"/>
                <a:cs typeface="Arial" pitchFamily="34" charset="0"/>
              </a:rPr>
              <a:t>topping</a:t>
            </a:r>
            <a:r>
              <a:rPr lang="nl-NL" dirty="0" smtClean="0">
                <a:latin typeface="Arial" pitchFamily="34" charset="0"/>
                <a:cs typeface="Arial" pitchFamily="34" charset="0"/>
              </a:rPr>
              <a:t>                                                       kiezen.</a:t>
            </a:r>
          </a:p>
          <a:p>
            <a:pPr>
              <a:buNone/>
            </a:pPr>
            <a:r>
              <a:rPr lang="nl-NL" dirty="0" smtClean="0">
                <a:latin typeface="Arial" pitchFamily="34" charset="0"/>
                <a:cs typeface="Arial" pitchFamily="34" charset="0"/>
              </a:rPr>
              <a:t>   A. Hoeveel verschillende ijsjes kun je samenstellen?</a:t>
            </a:r>
          </a:p>
          <a:p>
            <a:pPr>
              <a:buNone/>
            </a:pPr>
            <a:r>
              <a:rPr lang="nl-NL" dirty="0" smtClean="0">
                <a:latin typeface="Arial" pitchFamily="34" charset="0"/>
                <a:cs typeface="Arial" pitchFamily="34" charset="0"/>
              </a:rPr>
              <a:t>   B. Hoeveel verschillende ijsjes zijn geschikt voor iemand met een </a:t>
            </a:r>
            <a:r>
              <a:rPr lang="nl-NL" dirty="0" err="1" smtClean="0">
                <a:latin typeface="Arial" pitchFamily="34" charset="0"/>
                <a:cs typeface="Arial" pitchFamily="34" charset="0"/>
              </a:rPr>
              <a:t>chocolade-allergie</a:t>
            </a:r>
            <a:r>
              <a:rPr lang="nl-NL" dirty="0" smtClean="0">
                <a:latin typeface="Arial" pitchFamily="34" charset="0"/>
                <a:cs typeface="Arial" pitchFamily="34" charset="0"/>
              </a:rPr>
              <a:t>?</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2050" name="Picture 2"/>
          <p:cNvPicPr>
            <a:picLocks noChangeAspect="1" noChangeArrowheads="1"/>
          </p:cNvPicPr>
          <p:nvPr/>
        </p:nvPicPr>
        <p:blipFill>
          <a:blip r:embed="rId3" cstate="print"/>
          <a:srcRect/>
          <a:stretch>
            <a:fillRect/>
          </a:stretch>
        </p:blipFill>
        <p:spPr bwMode="auto">
          <a:xfrm>
            <a:off x="3995936" y="1556792"/>
            <a:ext cx="4995796" cy="2363351"/>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a:solidFill>
                  <a:schemeClr val="accent1"/>
                </a:solidFill>
                <a:latin typeface="Arial" pitchFamily="34" charset="0"/>
                <a:cs typeface="Arial" pitchFamily="34" charset="0"/>
              </a:rPr>
              <a:t>Antwoord op </a:t>
            </a:r>
            <a:r>
              <a:rPr lang="nl-NL" dirty="0" smtClean="0">
                <a:solidFill>
                  <a:schemeClr val="accent1"/>
                </a:solidFill>
                <a:latin typeface="Arial" pitchFamily="34" charset="0"/>
                <a:cs typeface="Arial" pitchFamily="34" charset="0"/>
              </a:rPr>
              <a:t>vraag 	19		</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normAutofit/>
          </a:bodyPr>
          <a:lstStyle/>
          <a:p>
            <a:r>
              <a:rPr lang="nl-NL" sz="2000" dirty="0" smtClean="0">
                <a:latin typeface="Arial" pitchFamily="34" charset="0"/>
                <a:cs typeface="Arial" pitchFamily="34" charset="0"/>
              </a:rPr>
              <a:t>In deze ijssalon moet je altijd één bolletje, één saus en één </a:t>
            </a:r>
            <a:r>
              <a:rPr lang="nl-NL" sz="2000" dirty="0" err="1" smtClean="0">
                <a:latin typeface="Arial" pitchFamily="34" charset="0"/>
                <a:cs typeface="Arial" pitchFamily="34" charset="0"/>
              </a:rPr>
              <a:t>topping</a:t>
            </a:r>
            <a:r>
              <a:rPr lang="nl-NL" sz="2000" dirty="0" smtClean="0">
                <a:latin typeface="Arial" pitchFamily="34" charset="0"/>
                <a:cs typeface="Arial" pitchFamily="34" charset="0"/>
              </a:rPr>
              <a:t> kiezen.</a:t>
            </a:r>
          </a:p>
          <a:p>
            <a:pPr marL="0" indent="0">
              <a:buNone/>
            </a:pPr>
            <a:endParaRPr lang="nl-NL" sz="2000" dirty="0" smtClean="0">
              <a:latin typeface="Arial" pitchFamily="34" charset="0"/>
              <a:cs typeface="Arial" pitchFamily="34" charset="0"/>
            </a:endParaRPr>
          </a:p>
          <a:p>
            <a:pPr>
              <a:buNone/>
            </a:pPr>
            <a:r>
              <a:rPr lang="nl-NL" sz="2000" dirty="0" smtClean="0">
                <a:latin typeface="Arial" pitchFamily="34" charset="0"/>
                <a:cs typeface="Arial" pitchFamily="34" charset="0"/>
              </a:rPr>
              <a:t>   A. Hoeveel verschillende </a:t>
            </a:r>
          </a:p>
          <a:p>
            <a:pPr>
              <a:buNone/>
            </a:pPr>
            <a:r>
              <a:rPr lang="nl-NL" sz="2000" dirty="0">
                <a:latin typeface="Arial" pitchFamily="34" charset="0"/>
                <a:cs typeface="Arial" pitchFamily="34" charset="0"/>
              </a:rPr>
              <a:t>	</a:t>
            </a:r>
            <a:r>
              <a:rPr lang="nl-NL" sz="2000" dirty="0" smtClean="0">
                <a:latin typeface="Arial" pitchFamily="34" charset="0"/>
                <a:cs typeface="Arial" pitchFamily="34" charset="0"/>
              </a:rPr>
              <a:t>ijsjes kun je samenstellen?  </a:t>
            </a:r>
          </a:p>
          <a:p>
            <a:pPr>
              <a:buNone/>
            </a:pPr>
            <a:r>
              <a:rPr lang="nl-NL" sz="2800" b="1" dirty="0" smtClean="0">
                <a:solidFill>
                  <a:schemeClr val="accent1"/>
                </a:solidFill>
                <a:latin typeface="Arial" pitchFamily="34" charset="0"/>
                <a:cs typeface="Arial" pitchFamily="34" charset="0"/>
              </a:rPr>
              <a:t>   5 x 3 x 4 = 60</a:t>
            </a:r>
          </a:p>
          <a:p>
            <a:pPr>
              <a:buNone/>
            </a:pPr>
            <a:endParaRPr lang="nl-NL" sz="2000" dirty="0" smtClean="0">
              <a:latin typeface="Arial" pitchFamily="34" charset="0"/>
              <a:cs typeface="Arial" pitchFamily="34" charset="0"/>
            </a:endParaRPr>
          </a:p>
          <a:p>
            <a:pPr>
              <a:buNone/>
            </a:pPr>
            <a:r>
              <a:rPr lang="nl-NL" sz="2000" dirty="0" smtClean="0">
                <a:latin typeface="Arial" pitchFamily="34" charset="0"/>
                <a:cs typeface="Arial" pitchFamily="34" charset="0"/>
              </a:rPr>
              <a:t>   B. Hoeveel verschillende </a:t>
            </a:r>
          </a:p>
          <a:p>
            <a:pPr>
              <a:buNone/>
            </a:pPr>
            <a:r>
              <a:rPr lang="nl-NL" sz="2000" dirty="0">
                <a:latin typeface="Arial" pitchFamily="34" charset="0"/>
                <a:cs typeface="Arial" pitchFamily="34" charset="0"/>
              </a:rPr>
              <a:t>	</a:t>
            </a:r>
            <a:r>
              <a:rPr lang="nl-NL" sz="2000" dirty="0" smtClean="0">
                <a:latin typeface="Arial" pitchFamily="34" charset="0"/>
                <a:cs typeface="Arial" pitchFamily="34" charset="0"/>
              </a:rPr>
              <a:t>ijsjes zijn geschikt voor </a:t>
            </a:r>
          </a:p>
          <a:p>
            <a:pPr>
              <a:buNone/>
            </a:pPr>
            <a:r>
              <a:rPr lang="nl-NL" sz="2000" dirty="0">
                <a:latin typeface="Arial" pitchFamily="34" charset="0"/>
                <a:cs typeface="Arial" pitchFamily="34" charset="0"/>
              </a:rPr>
              <a:t>	</a:t>
            </a:r>
            <a:r>
              <a:rPr lang="nl-NL" sz="2000" dirty="0" smtClean="0">
                <a:latin typeface="Arial" pitchFamily="34" charset="0"/>
                <a:cs typeface="Arial" pitchFamily="34" charset="0"/>
              </a:rPr>
              <a:t>iemand met een chocolade-allergie?   </a:t>
            </a:r>
            <a:r>
              <a:rPr lang="nl-NL" sz="2800" b="1" dirty="0" smtClean="0">
                <a:solidFill>
                  <a:schemeClr val="accent1"/>
                </a:solidFill>
                <a:latin typeface="Arial" pitchFamily="34" charset="0"/>
                <a:cs typeface="Arial" pitchFamily="34" charset="0"/>
              </a:rPr>
              <a:t>4 x 2 x 3 = 24</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pic>
        <p:nvPicPr>
          <p:cNvPr id="2050" name="Picture 2"/>
          <p:cNvPicPr>
            <a:picLocks noChangeAspect="1" noChangeArrowheads="1"/>
          </p:cNvPicPr>
          <p:nvPr/>
        </p:nvPicPr>
        <p:blipFill>
          <a:blip r:embed="rId3" cstate="print"/>
          <a:srcRect/>
          <a:stretch>
            <a:fillRect/>
          </a:stretch>
        </p:blipFill>
        <p:spPr bwMode="auto">
          <a:xfrm>
            <a:off x="4067944" y="2495033"/>
            <a:ext cx="4995796" cy="2363351"/>
          </a:xfrm>
          <a:prstGeom prst="rect">
            <a:avLst/>
          </a:prstGeom>
          <a:noFill/>
          <a:ln w="9525">
            <a:noFill/>
            <a:miter lim="800000"/>
            <a:headEnd/>
            <a:tailEnd/>
          </a:ln>
        </p:spPr>
      </p:pic>
    </p:spTree>
    <p:extLst>
      <p:ext uri="{BB962C8B-B14F-4D97-AF65-F5344CB8AC3E}">
        <p14:creationId xmlns="" xmlns:p14="http://schemas.microsoft.com/office/powerpoint/2010/main" val="773849069"/>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79512" y="260648"/>
            <a:ext cx="8659688" cy="5606752"/>
          </a:xfrm>
        </p:spPr>
        <p:txBody>
          <a:bodyPr>
            <a:normAutofit/>
          </a:bodyPr>
          <a:lstStyle/>
          <a:p>
            <a:r>
              <a:rPr lang="nl-NL" sz="3250" cap="none" dirty="0" smtClean="0">
                <a:latin typeface="Arial" pitchFamily="34" charset="0"/>
                <a:cs typeface="Arial" pitchFamily="34" charset="0"/>
              </a:rPr>
              <a:t>Klaar</a:t>
            </a:r>
            <a:r>
              <a:rPr lang="nl-NL" sz="3250" cap="none" smtClean="0">
                <a:latin typeface="Arial" pitchFamily="34" charset="0"/>
                <a:cs typeface="Arial" pitchFamily="34" charset="0"/>
              </a:rPr>
              <a:t>. </a:t>
            </a:r>
            <a:r>
              <a:rPr lang="nl-NL" sz="3250" cap="none" dirty="0" smtClean="0">
                <a:latin typeface="Arial" pitchFamily="34" charset="0"/>
                <a:cs typeface="Arial" pitchFamily="34" charset="0"/>
              </a:rPr>
              <a:t/>
            </a:r>
            <a:br>
              <a:rPr lang="nl-NL" sz="3250" cap="none" dirty="0" smtClean="0">
                <a:latin typeface="Arial" pitchFamily="34" charset="0"/>
                <a:cs typeface="Arial" pitchFamily="34" charset="0"/>
              </a:rPr>
            </a:br>
            <a:r>
              <a:rPr lang="nl-NL" sz="3250" cap="none" dirty="0" smtClean="0">
                <a:latin typeface="Arial" pitchFamily="34" charset="0"/>
                <a:cs typeface="Arial" pitchFamily="34" charset="0"/>
              </a:rPr>
              <a:t/>
            </a:r>
            <a:br>
              <a:rPr lang="nl-NL" sz="3250" cap="none" dirty="0" smtClean="0">
                <a:latin typeface="Arial" pitchFamily="34" charset="0"/>
                <a:cs typeface="Arial" pitchFamily="34" charset="0"/>
              </a:rPr>
            </a:br>
            <a:r>
              <a:rPr lang="nl-NL" sz="3250" cap="none" dirty="0" smtClean="0">
                <a:latin typeface="Arial" pitchFamily="34" charset="0"/>
                <a:cs typeface="Arial" pitchFamily="34" charset="0"/>
              </a:rPr>
              <a:t/>
            </a:r>
            <a:br>
              <a:rPr lang="nl-NL" sz="3250" cap="none" dirty="0" smtClean="0">
                <a:latin typeface="Arial" pitchFamily="34" charset="0"/>
                <a:cs typeface="Arial" pitchFamily="34" charset="0"/>
              </a:rPr>
            </a:br>
            <a:endParaRPr lang="nl-NL" sz="3250" cap="none" dirty="0">
              <a:latin typeface="Arial" pitchFamily="34" charset="0"/>
              <a:cs typeface="Arial" pitchFamily="34" charset="0"/>
            </a:endParaRPr>
          </a:p>
        </p:txBody>
      </p:sp>
      <p:sp>
        <p:nvSpPr>
          <p:cNvPr id="3" name="Ondertitel 2"/>
          <p:cNvSpPr>
            <a:spLocks noGrp="1"/>
          </p:cNvSpPr>
          <p:nvPr>
            <p:ph type="subTitle" idx="1"/>
          </p:nvPr>
        </p:nvSpPr>
        <p:spPr/>
        <p:txBody>
          <a:bodyPr/>
          <a:lstStyle/>
          <a:p>
            <a:r>
              <a:rPr lang="nl-NL" dirty="0" smtClean="0"/>
              <a:t>Mensa </a:t>
            </a:r>
            <a:r>
              <a:rPr lang="nl-NL" dirty="0" err="1" smtClean="0"/>
              <a:t>slimmeriquiz</a:t>
            </a:r>
            <a:r>
              <a:rPr lang="nl-NL" dirty="0" smtClean="0"/>
              <a:t> 1 oktober 2013</a:t>
            </a:r>
            <a:endParaRPr lang="nl-NL" dirty="0"/>
          </a:p>
        </p:txBody>
      </p:sp>
      <p:sp>
        <p:nvSpPr>
          <p:cNvPr id="23554" name="AutoShape 2" descr="https://leden.mensa.nl/docs/wiki/NaamLogoLettertype/logo_witzwart.gi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nl-NL"/>
          </a:p>
        </p:txBody>
      </p:sp>
      <p:sp>
        <p:nvSpPr>
          <p:cNvPr id="23556" name="AutoShape 4" descr="https://leden.mensa.nl/docs/wiki/NaamLogoLettertype/logo_witzwart.gif"/>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nl-NL"/>
          </a:p>
        </p:txBody>
      </p:sp>
      <p:pic>
        <p:nvPicPr>
          <p:cNvPr id="23557" name="Picture 5"/>
          <p:cNvPicPr>
            <a:picLocks noChangeAspect="1" noChangeArrowheads="1"/>
          </p:cNvPicPr>
          <p:nvPr/>
        </p:nvPicPr>
        <p:blipFill>
          <a:blip r:embed="rId3" cstate="print"/>
          <a:srcRect/>
          <a:stretch>
            <a:fillRect/>
          </a:stretch>
        </p:blipFill>
        <p:spPr bwMode="auto">
          <a:xfrm>
            <a:off x="1475656" y="6165304"/>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solidFill>
                  <a:schemeClr val="accent1"/>
                </a:solidFill>
                <a:latin typeface="Arial" pitchFamily="34" charset="0"/>
                <a:cs typeface="Arial" pitchFamily="34" charset="0"/>
              </a:rPr>
              <a:t>Antwoord op vraag 1</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lstStyle/>
          <a:p>
            <a:r>
              <a:rPr lang="nl-NL" dirty="0" smtClean="0">
                <a:latin typeface="Arial" pitchFamily="34" charset="0"/>
                <a:cs typeface="Arial" pitchFamily="34" charset="0"/>
              </a:rPr>
              <a:t>Waarom werkt dit proefje niet op aarde?</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
        <p:nvSpPr>
          <p:cNvPr id="4" name="Tekstvak 3"/>
          <p:cNvSpPr txBox="1"/>
          <p:nvPr/>
        </p:nvSpPr>
        <p:spPr>
          <a:xfrm>
            <a:off x="799778" y="3429000"/>
            <a:ext cx="7948686" cy="1446550"/>
          </a:xfrm>
          <a:prstGeom prst="rect">
            <a:avLst/>
          </a:prstGeom>
          <a:noFill/>
        </p:spPr>
        <p:txBody>
          <a:bodyPr wrap="square" rtlCol="0">
            <a:spAutoFit/>
          </a:bodyPr>
          <a:lstStyle/>
          <a:p>
            <a:r>
              <a:rPr lang="nl-NL" sz="3200" dirty="0" smtClean="0"/>
              <a:t>Antwoord: </a:t>
            </a:r>
          </a:p>
          <a:p>
            <a:r>
              <a:rPr lang="nl-NL" sz="2800" dirty="0" smtClean="0">
                <a:solidFill>
                  <a:schemeClr val="accent1"/>
                </a:solidFill>
              </a:rPr>
              <a:t>Op de aarde levert de lucht weerstand / wrijving. </a:t>
            </a:r>
          </a:p>
          <a:p>
            <a:r>
              <a:rPr lang="nl-NL" sz="2800" dirty="0" smtClean="0">
                <a:solidFill>
                  <a:schemeClr val="accent1"/>
                </a:solidFill>
              </a:rPr>
              <a:t>Op de maan is geen lucht. </a:t>
            </a:r>
            <a:endParaRPr lang="nl-NL" sz="2800" dirty="0">
              <a:solidFill>
                <a:schemeClr val="accent1"/>
              </a:solidFill>
            </a:endParaRPr>
          </a:p>
        </p:txBody>
      </p:sp>
    </p:spTree>
    <p:extLst>
      <p:ext uri="{BB962C8B-B14F-4D97-AF65-F5344CB8AC3E}">
        <p14:creationId xmlns="" xmlns:p14="http://schemas.microsoft.com/office/powerpoint/2010/main" val="31289720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2			90 seconden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2648" y="1600200"/>
            <a:ext cx="8153400" cy="3196952"/>
          </a:xfrm>
        </p:spPr>
        <p:txBody>
          <a:bodyPr/>
          <a:lstStyle/>
          <a:p>
            <a:r>
              <a:rPr lang="nl-NL" dirty="0" smtClean="0">
                <a:latin typeface="Arial" pitchFamily="34" charset="0"/>
                <a:cs typeface="Arial" pitchFamily="34" charset="0"/>
              </a:rPr>
              <a:t>We noemen drie stukken speelgoed. Geef aan of ze juist wel of juist niet werken op de maan.</a:t>
            </a:r>
          </a:p>
          <a:p>
            <a:endParaRPr lang="nl-NL" dirty="0" smtClean="0">
              <a:latin typeface="Arial" pitchFamily="34" charset="0"/>
              <a:cs typeface="Arial" pitchFamily="34" charset="0"/>
            </a:endParaRPr>
          </a:p>
          <a:p>
            <a:pPr>
              <a:buNone/>
            </a:pPr>
            <a:r>
              <a:rPr lang="nl-NL" dirty="0" smtClean="0">
                <a:latin typeface="Arial" pitchFamily="34" charset="0"/>
                <a:cs typeface="Arial" pitchFamily="34" charset="0"/>
              </a:rPr>
              <a:t>A. Skippybal                	</a:t>
            </a:r>
          </a:p>
          <a:p>
            <a:pPr>
              <a:buNone/>
            </a:pPr>
            <a:r>
              <a:rPr lang="nl-NL" dirty="0" smtClean="0">
                <a:latin typeface="Arial" pitchFamily="34" charset="0"/>
                <a:cs typeface="Arial" pitchFamily="34" charset="0"/>
              </a:rPr>
              <a:t>B. Jojo				</a:t>
            </a:r>
          </a:p>
          <a:p>
            <a:pPr>
              <a:buNone/>
            </a:pPr>
            <a:r>
              <a:rPr lang="nl-NL" dirty="0" smtClean="0">
                <a:latin typeface="Arial" pitchFamily="34" charset="0"/>
                <a:cs typeface="Arial" pitchFamily="34" charset="0"/>
              </a:rPr>
              <a:t>C. </a:t>
            </a:r>
            <a:r>
              <a:rPr lang="nl-NL" dirty="0" err="1" smtClean="0">
                <a:latin typeface="Arial" pitchFamily="34" charset="0"/>
                <a:cs typeface="Arial" pitchFamily="34" charset="0"/>
              </a:rPr>
              <a:t>supersoaker</a:t>
            </a:r>
            <a:endParaRPr lang="nl-NL" dirty="0" smtClean="0">
              <a:latin typeface="Arial" pitchFamily="34" charset="0"/>
              <a:cs typeface="Arial" pitchFamily="34" charset="0"/>
            </a:endParaRPr>
          </a:p>
          <a:p>
            <a:endParaRPr lang="nl-NL" dirty="0" smtClean="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nl-NL" dirty="0">
                <a:solidFill>
                  <a:schemeClr val="accent1"/>
                </a:solidFill>
                <a:latin typeface="Arial" pitchFamily="34" charset="0"/>
                <a:cs typeface="Arial" pitchFamily="34" charset="0"/>
              </a:rPr>
              <a:t>Antwoord op v</a:t>
            </a:r>
            <a:r>
              <a:rPr lang="nl-NL" dirty="0" smtClean="0">
                <a:solidFill>
                  <a:schemeClr val="accent1"/>
                </a:solidFill>
                <a:latin typeface="Arial" pitchFamily="34" charset="0"/>
                <a:cs typeface="Arial" pitchFamily="34" charset="0"/>
              </a:rPr>
              <a:t>raag 	2</a:t>
            </a:r>
            <a:r>
              <a:rPr lang="nl-NL" dirty="0" smtClean="0">
                <a:latin typeface="Arial" pitchFamily="34" charset="0"/>
                <a:cs typeface="Arial" pitchFamily="34" charset="0"/>
              </a:rPr>
              <a:t>			</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a:xfrm>
            <a:off x="612648" y="1600200"/>
            <a:ext cx="8153400" cy="3196952"/>
          </a:xfrm>
        </p:spPr>
        <p:txBody>
          <a:bodyPr>
            <a:normAutofit fontScale="92500"/>
          </a:bodyPr>
          <a:lstStyle/>
          <a:p>
            <a:r>
              <a:rPr lang="nl-NL" dirty="0" smtClean="0">
                <a:latin typeface="Arial" pitchFamily="34" charset="0"/>
                <a:cs typeface="Arial" pitchFamily="34" charset="0"/>
              </a:rPr>
              <a:t>We noemen drie stukken speelgoed. Geef aan of ze juist wel of juist niet werken op de maan.</a:t>
            </a:r>
          </a:p>
          <a:p>
            <a:endParaRPr lang="nl-NL" dirty="0" smtClean="0">
              <a:latin typeface="Arial" pitchFamily="34" charset="0"/>
              <a:cs typeface="Arial" pitchFamily="34" charset="0"/>
            </a:endParaRPr>
          </a:p>
          <a:p>
            <a:pPr>
              <a:buNone/>
            </a:pPr>
            <a:r>
              <a:rPr lang="nl-NL" sz="2400" dirty="0" smtClean="0">
                <a:latin typeface="Arial" pitchFamily="34" charset="0"/>
                <a:cs typeface="Arial" pitchFamily="34" charset="0"/>
              </a:rPr>
              <a:t>A. Skippybal       </a:t>
            </a:r>
            <a:r>
              <a:rPr lang="nl-NL" sz="2400" b="1" dirty="0" smtClean="0">
                <a:solidFill>
                  <a:schemeClr val="accent1"/>
                </a:solidFill>
                <a:latin typeface="Arial" pitchFamily="34" charset="0"/>
                <a:cs typeface="Arial" pitchFamily="34" charset="0"/>
              </a:rPr>
              <a:t>Werkt wel, lekker hoog springen!    </a:t>
            </a:r>
            <a:r>
              <a:rPr lang="nl-NL" sz="2400" dirty="0" smtClean="0">
                <a:latin typeface="Arial" pitchFamily="34" charset="0"/>
                <a:cs typeface="Arial" pitchFamily="34" charset="0"/>
              </a:rPr>
              <a:t>	</a:t>
            </a:r>
          </a:p>
          <a:p>
            <a:pPr>
              <a:buNone/>
            </a:pPr>
            <a:r>
              <a:rPr lang="nl-NL" sz="2400" dirty="0" smtClean="0">
                <a:latin typeface="Arial" pitchFamily="34" charset="0"/>
                <a:cs typeface="Arial" pitchFamily="34" charset="0"/>
              </a:rPr>
              <a:t>B. Jojo		    </a:t>
            </a:r>
            <a:r>
              <a:rPr lang="nl-NL" sz="2400" b="1" dirty="0" smtClean="0">
                <a:solidFill>
                  <a:schemeClr val="accent1"/>
                </a:solidFill>
                <a:latin typeface="Arial" pitchFamily="34" charset="0"/>
                <a:cs typeface="Arial" pitchFamily="34" charset="0"/>
              </a:rPr>
              <a:t>Werkt wel, maar behoorlijk traag</a:t>
            </a:r>
            <a:r>
              <a:rPr lang="nl-NL" sz="2400" b="1" dirty="0" smtClean="0">
                <a:latin typeface="Arial" pitchFamily="34" charset="0"/>
                <a:cs typeface="Arial" pitchFamily="34" charset="0"/>
              </a:rPr>
              <a:t>	</a:t>
            </a:r>
          </a:p>
          <a:p>
            <a:pPr>
              <a:buNone/>
            </a:pPr>
            <a:r>
              <a:rPr lang="nl-NL" sz="2400" dirty="0" smtClean="0">
                <a:latin typeface="Arial" pitchFamily="34" charset="0"/>
                <a:cs typeface="Arial" pitchFamily="34" charset="0"/>
              </a:rPr>
              <a:t>C. Supersoaker   </a:t>
            </a:r>
            <a:r>
              <a:rPr lang="nl-NL" sz="2400" b="1" dirty="0" smtClean="0">
                <a:solidFill>
                  <a:schemeClr val="accent1"/>
                </a:solidFill>
                <a:latin typeface="Arial" pitchFamily="34" charset="0"/>
                <a:cs typeface="Arial" pitchFamily="34" charset="0"/>
              </a:rPr>
              <a:t>Werkt niet, want je kan geen luchtdruk     							opbouwen</a:t>
            </a:r>
          </a:p>
          <a:p>
            <a:endParaRPr lang="nl-NL" dirty="0" smtClean="0">
              <a:latin typeface="Arial" pitchFamily="34" charset="0"/>
              <a:cs typeface="Arial" pitchFamily="34" charset="0"/>
            </a:endParaRP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extLst>
      <p:ext uri="{BB962C8B-B14F-4D97-AF65-F5344CB8AC3E}">
        <p14:creationId xmlns="" xmlns:p14="http://schemas.microsoft.com/office/powerpoint/2010/main" val="2210819798"/>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nl-NL" dirty="0" smtClean="0">
                <a:latin typeface="Arial" pitchFamily="34" charset="0"/>
                <a:cs typeface="Arial" pitchFamily="34" charset="0"/>
              </a:rPr>
              <a:t>Vraag 3				5 minuten</a:t>
            </a:r>
            <a:endParaRPr lang="nl-NL" dirty="0">
              <a:latin typeface="Arial" pitchFamily="34" charset="0"/>
              <a:cs typeface="Arial" pitchFamily="34" charset="0"/>
            </a:endParaRPr>
          </a:p>
        </p:txBody>
      </p:sp>
      <p:sp>
        <p:nvSpPr>
          <p:cNvPr id="3" name="Tijdelijke aanduiding voor inhoud 2"/>
          <p:cNvSpPr>
            <a:spLocks noGrp="1"/>
          </p:cNvSpPr>
          <p:nvPr>
            <p:ph sz="quarter" idx="1"/>
          </p:nvPr>
        </p:nvSpPr>
        <p:spPr/>
        <p:txBody>
          <a:bodyPr/>
          <a:lstStyle/>
          <a:p>
            <a:r>
              <a:rPr lang="nl-NL" dirty="0">
                <a:latin typeface="Arial" pitchFamily="34" charset="0"/>
                <a:cs typeface="Arial" pitchFamily="34" charset="0"/>
              </a:rPr>
              <a:t>Op hoeveel verschillende manieren kun je een vermenigvuldiging maken met drie gehele getallen waar 24 uit komt? </a:t>
            </a:r>
          </a:p>
          <a:p>
            <a:pPr>
              <a:buNone/>
            </a:pPr>
            <a:r>
              <a:rPr lang="nl-NL" dirty="0">
                <a:latin typeface="Arial" pitchFamily="34" charset="0"/>
                <a:cs typeface="Arial" pitchFamily="34" charset="0"/>
              </a:rPr>
              <a:t>   voorbeeld: 	</a:t>
            </a:r>
          </a:p>
          <a:p>
            <a:pPr>
              <a:buNone/>
            </a:pPr>
            <a:r>
              <a:rPr lang="nl-NL" dirty="0">
                <a:latin typeface="Arial" pitchFamily="34" charset="0"/>
                <a:cs typeface="Arial" pitchFamily="34" charset="0"/>
              </a:rPr>
              <a:t>   24 x 1 x 1 = 24 (dat is er al 1)</a:t>
            </a:r>
          </a:p>
          <a:p>
            <a:pPr>
              <a:buNone/>
            </a:pPr>
            <a:r>
              <a:rPr lang="nl-NL" dirty="0">
                <a:latin typeface="Arial" pitchFamily="34" charset="0"/>
                <a:cs typeface="Arial" pitchFamily="34" charset="0"/>
              </a:rPr>
              <a:t>	3 x 4 x 2 = 24   (en dat is 2)</a:t>
            </a:r>
          </a:p>
          <a:p>
            <a:pPr>
              <a:buNone/>
            </a:pPr>
            <a:r>
              <a:rPr lang="nl-NL" dirty="0">
                <a:latin typeface="Arial" pitchFamily="34" charset="0"/>
                <a:cs typeface="Arial" pitchFamily="34" charset="0"/>
              </a:rPr>
              <a:t>	2 x 3 x 4 = 24  is hetzelfde als (2) dus die telt niet mee.</a:t>
            </a:r>
          </a:p>
        </p:txBody>
      </p:sp>
      <p:pic>
        <p:nvPicPr>
          <p:cNvPr id="27651" name="Picture 3"/>
          <p:cNvPicPr>
            <a:picLocks noChangeAspect="1" noChangeArrowheads="1"/>
          </p:cNvPicPr>
          <p:nvPr/>
        </p:nvPicPr>
        <p:blipFill>
          <a:blip r:embed="rId2" cstate="print"/>
          <a:srcRect/>
          <a:stretch>
            <a:fillRect/>
          </a:stretch>
        </p:blipFill>
        <p:spPr bwMode="auto">
          <a:xfrm>
            <a:off x="323528" y="6093296"/>
            <a:ext cx="476250" cy="476250"/>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solidFill>
                  <a:schemeClr val="accent1"/>
                </a:solidFill>
                <a:latin typeface="Arial" panose="020B0604020202020204" pitchFamily="34" charset="0"/>
                <a:cs typeface="Arial" pitchFamily="34" charset="0"/>
              </a:rPr>
              <a:t>Antwoord op </a:t>
            </a:r>
            <a:r>
              <a:rPr lang="nl-NL" dirty="0" smtClean="0">
                <a:solidFill>
                  <a:schemeClr val="accent1"/>
                </a:solidFill>
                <a:latin typeface="Arial" pitchFamily="34" charset="0"/>
                <a:cs typeface="Arial" pitchFamily="34" charset="0"/>
              </a:rPr>
              <a:t>vraag 3</a:t>
            </a:r>
            <a:endParaRPr lang="nl-NL" dirty="0">
              <a:solidFill>
                <a:schemeClr val="accent1"/>
              </a:solidFill>
              <a:latin typeface="Arial" panose="020B0604020202020204" pitchFamily="34" charset="0"/>
              <a:cs typeface="Arial" panose="020B0604020202020204" pitchFamily="34" charset="0"/>
            </a:endParaRPr>
          </a:p>
        </p:txBody>
      </p:sp>
      <p:sp>
        <p:nvSpPr>
          <p:cNvPr id="3" name="Tijdelijke aanduiding voor inhoud 2"/>
          <p:cNvSpPr>
            <a:spLocks noGrp="1"/>
          </p:cNvSpPr>
          <p:nvPr>
            <p:ph sz="quarter" idx="1"/>
          </p:nvPr>
        </p:nvSpPr>
        <p:spPr/>
        <p:txBody>
          <a:bodyPr>
            <a:normAutofit fontScale="70000" lnSpcReduction="20000"/>
          </a:bodyPr>
          <a:lstStyle/>
          <a:p>
            <a:r>
              <a:rPr lang="nl-NL" sz="3400" dirty="0">
                <a:latin typeface="Arial" pitchFamily="34" charset="0"/>
                <a:cs typeface="Arial" pitchFamily="34" charset="0"/>
              </a:rPr>
              <a:t>Op hoeveel verschillende manieren kun je een vermenigvuldiging maken met drie gehele getallen waar </a:t>
            </a:r>
            <a:r>
              <a:rPr lang="nl-NL" sz="3400" dirty="0" smtClean="0">
                <a:latin typeface="Arial" pitchFamily="34" charset="0"/>
                <a:cs typeface="Arial" pitchFamily="34" charset="0"/>
              </a:rPr>
              <a:t>24 </a:t>
            </a:r>
            <a:r>
              <a:rPr lang="nl-NL" sz="3400" dirty="0">
                <a:latin typeface="Arial" pitchFamily="34" charset="0"/>
                <a:cs typeface="Arial" pitchFamily="34" charset="0"/>
              </a:rPr>
              <a:t>uit komt? </a:t>
            </a:r>
          </a:p>
          <a:p>
            <a:pPr marL="0" indent="0">
              <a:buNone/>
            </a:pPr>
            <a:endParaRPr lang="nl-NL" dirty="0" smtClean="0"/>
          </a:p>
          <a:p>
            <a:pPr marL="0" indent="0">
              <a:buNone/>
            </a:pPr>
            <a:r>
              <a:rPr lang="nl-NL" sz="4100" b="1" dirty="0" smtClean="0">
                <a:solidFill>
                  <a:schemeClr val="accent1"/>
                </a:solidFill>
              </a:rPr>
              <a:t>Het kan op 6 manieren: </a:t>
            </a:r>
          </a:p>
          <a:p>
            <a:pPr marL="514350" lvl="0" indent="-514350">
              <a:buFont typeface="+mj-lt"/>
              <a:buAutoNum type="arabicPeriod"/>
            </a:pPr>
            <a:r>
              <a:rPr lang="nl-NL" sz="4100" b="1" dirty="0">
                <a:solidFill>
                  <a:schemeClr val="accent1"/>
                </a:solidFill>
              </a:rPr>
              <a:t>24 x </a:t>
            </a:r>
            <a:r>
              <a:rPr lang="nl-NL" sz="4100" b="1" dirty="0" smtClean="0">
                <a:solidFill>
                  <a:schemeClr val="accent1"/>
                </a:solidFill>
              </a:rPr>
              <a:t>1 </a:t>
            </a:r>
            <a:r>
              <a:rPr lang="nl-NL" sz="4100" b="1" dirty="0">
                <a:solidFill>
                  <a:schemeClr val="accent1"/>
                </a:solidFill>
              </a:rPr>
              <a:t>x 1 </a:t>
            </a:r>
            <a:r>
              <a:rPr lang="nl-NL" sz="4100" b="1" dirty="0" smtClean="0">
                <a:solidFill>
                  <a:schemeClr val="accent1"/>
                </a:solidFill>
              </a:rPr>
              <a:t>	 </a:t>
            </a:r>
            <a:endParaRPr lang="nl-NL" sz="4100" b="1" dirty="0">
              <a:solidFill>
                <a:schemeClr val="accent1"/>
              </a:solidFill>
            </a:endParaRPr>
          </a:p>
          <a:p>
            <a:pPr marL="514350" lvl="0" indent="-514350">
              <a:buFont typeface="+mj-lt"/>
              <a:buAutoNum type="arabicPeriod"/>
            </a:pPr>
            <a:r>
              <a:rPr lang="nl-NL" sz="4100" b="1" dirty="0">
                <a:solidFill>
                  <a:schemeClr val="accent1"/>
                </a:solidFill>
              </a:rPr>
              <a:t>12 x </a:t>
            </a:r>
            <a:r>
              <a:rPr lang="nl-NL" sz="4100" b="1" dirty="0" smtClean="0">
                <a:solidFill>
                  <a:schemeClr val="accent1"/>
                </a:solidFill>
              </a:rPr>
              <a:t>2 </a:t>
            </a:r>
            <a:r>
              <a:rPr lang="nl-NL" sz="4100" b="1" dirty="0">
                <a:solidFill>
                  <a:schemeClr val="accent1"/>
                </a:solidFill>
              </a:rPr>
              <a:t>x </a:t>
            </a:r>
            <a:r>
              <a:rPr lang="nl-NL" sz="4100" b="1" dirty="0" smtClean="0">
                <a:solidFill>
                  <a:schemeClr val="accent1"/>
                </a:solidFill>
              </a:rPr>
              <a:t>1 	</a:t>
            </a:r>
            <a:endParaRPr lang="nl-NL" sz="4100" b="1" dirty="0">
              <a:solidFill>
                <a:schemeClr val="accent1"/>
              </a:solidFill>
            </a:endParaRPr>
          </a:p>
          <a:p>
            <a:pPr marL="514350" lvl="0" indent="-514350">
              <a:buFont typeface="+mj-lt"/>
              <a:buAutoNum type="arabicPeriod"/>
            </a:pPr>
            <a:r>
              <a:rPr lang="nl-NL" sz="4100" b="1" dirty="0">
                <a:solidFill>
                  <a:schemeClr val="accent1"/>
                </a:solidFill>
              </a:rPr>
              <a:t>6 x </a:t>
            </a:r>
            <a:r>
              <a:rPr lang="nl-NL" sz="4100" b="1" dirty="0" smtClean="0">
                <a:solidFill>
                  <a:schemeClr val="accent1"/>
                </a:solidFill>
              </a:rPr>
              <a:t>4 </a:t>
            </a:r>
            <a:r>
              <a:rPr lang="nl-NL" sz="4100" b="1" dirty="0">
                <a:solidFill>
                  <a:schemeClr val="accent1"/>
                </a:solidFill>
              </a:rPr>
              <a:t>x </a:t>
            </a:r>
            <a:r>
              <a:rPr lang="nl-NL" sz="4100" b="1" dirty="0" smtClean="0">
                <a:solidFill>
                  <a:schemeClr val="accent1"/>
                </a:solidFill>
              </a:rPr>
              <a:t>1 	</a:t>
            </a:r>
            <a:endParaRPr lang="nl-NL" sz="4100" b="1" dirty="0">
              <a:solidFill>
                <a:schemeClr val="accent1"/>
              </a:solidFill>
            </a:endParaRPr>
          </a:p>
          <a:p>
            <a:pPr marL="514350" lvl="0" indent="-514350">
              <a:buFont typeface="+mj-lt"/>
              <a:buAutoNum type="arabicPeriod"/>
            </a:pPr>
            <a:r>
              <a:rPr lang="nl-NL" sz="4100" b="1" dirty="0">
                <a:solidFill>
                  <a:schemeClr val="accent1"/>
                </a:solidFill>
              </a:rPr>
              <a:t>3 x </a:t>
            </a:r>
            <a:r>
              <a:rPr lang="nl-NL" sz="4100" b="1" dirty="0" smtClean="0">
                <a:solidFill>
                  <a:schemeClr val="accent1"/>
                </a:solidFill>
              </a:rPr>
              <a:t>8 </a:t>
            </a:r>
            <a:r>
              <a:rPr lang="nl-NL" sz="4100" b="1" dirty="0">
                <a:solidFill>
                  <a:schemeClr val="accent1"/>
                </a:solidFill>
              </a:rPr>
              <a:t>x </a:t>
            </a:r>
            <a:r>
              <a:rPr lang="nl-NL" sz="4100" b="1" dirty="0" smtClean="0">
                <a:solidFill>
                  <a:schemeClr val="accent1"/>
                </a:solidFill>
              </a:rPr>
              <a:t>1 	</a:t>
            </a:r>
            <a:endParaRPr lang="nl-NL" sz="4100" b="1" dirty="0">
              <a:solidFill>
                <a:schemeClr val="accent1"/>
              </a:solidFill>
            </a:endParaRPr>
          </a:p>
          <a:p>
            <a:pPr marL="514350" lvl="0" indent="-514350">
              <a:buFont typeface="+mj-lt"/>
              <a:buAutoNum type="arabicPeriod"/>
            </a:pPr>
            <a:r>
              <a:rPr lang="nl-NL" sz="4100" b="1" dirty="0" smtClean="0">
                <a:solidFill>
                  <a:schemeClr val="accent1"/>
                </a:solidFill>
              </a:rPr>
              <a:t>6 </a:t>
            </a:r>
            <a:r>
              <a:rPr lang="nl-NL" sz="4100" b="1" dirty="0">
                <a:solidFill>
                  <a:schemeClr val="accent1"/>
                </a:solidFill>
              </a:rPr>
              <a:t>x 2 x </a:t>
            </a:r>
            <a:r>
              <a:rPr lang="nl-NL" sz="4100" b="1" dirty="0" smtClean="0">
                <a:solidFill>
                  <a:schemeClr val="accent1"/>
                </a:solidFill>
              </a:rPr>
              <a:t>2 	</a:t>
            </a:r>
            <a:endParaRPr lang="nl-NL" sz="4100" b="1" dirty="0">
              <a:solidFill>
                <a:schemeClr val="accent1"/>
              </a:solidFill>
            </a:endParaRPr>
          </a:p>
          <a:p>
            <a:pPr marL="514350" lvl="0" indent="-514350">
              <a:buFont typeface="+mj-lt"/>
              <a:buAutoNum type="arabicPeriod"/>
            </a:pPr>
            <a:r>
              <a:rPr lang="nl-NL" sz="4100" b="1" dirty="0" smtClean="0">
                <a:solidFill>
                  <a:schemeClr val="accent1"/>
                </a:solidFill>
              </a:rPr>
              <a:t>3 </a:t>
            </a:r>
            <a:r>
              <a:rPr lang="nl-NL" sz="4100" b="1" dirty="0">
                <a:solidFill>
                  <a:schemeClr val="accent1"/>
                </a:solidFill>
              </a:rPr>
              <a:t>x 4 x </a:t>
            </a:r>
            <a:r>
              <a:rPr lang="nl-NL" sz="4100" b="1" dirty="0" smtClean="0">
                <a:solidFill>
                  <a:schemeClr val="accent1"/>
                </a:solidFill>
              </a:rPr>
              <a:t>2 	</a:t>
            </a:r>
            <a:r>
              <a:rPr lang="nl-NL" sz="4100" dirty="0" smtClean="0"/>
              <a:t>	</a:t>
            </a:r>
            <a:endParaRPr lang="nl-NL" sz="4100" dirty="0"/>
          </a:p>
          <a:p>
            <a:endParaRPr lang="nl-NL" dirty="0"/>
          </a:p>
        </p:txBody>
      </p:sp>
    </p:spTree>
    <p:extLst>
      <p:ext uri="{BB962C8B-B14F-4D97-AF65-F5344CB8AC3E}">
        <p14:creationId xmlns="" xmlns:p14="http://schemas.microsoft.com/office/powerpoint/2010/main" val="3149689322"/>
      </p:ext>
    </p:extLst>
  </p:cSld>
  <p:clrMapOvr>
    <a:masterClrMapping/>
  </p:clrMapOv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an">
  <a:themeElements>
    <a:clrScheme name="Concours">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Media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451</TotalTime>
  <Words>1560</Words>
  <Application>Microsoft Office PowerPoint</Application>
  <PresentationFormat>On-screen Show (4:3)</PresentationFormat>
  <Paragraphs>302</Paragraphs>
  <Slides>46</Slides>
  <Notes>3</Notes>
  <HiddenSlides>0</HiddenSlides>
  <MMClips>3</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46</vt:i4>
      </vt:variant>
    </vt:vector>
  </HeadingPairs>
  <TitlesOfParts>
    <vt:vector size="48" baseType="lpstr">
      <vt:lpstr>Mediaan</vt:lpstr>
      <vt:lpstr>Bitmapafbeelding</vt:lpstr>
      <vt:lpstr>Deze versie van Slimmeriquiz bevat ook de antwoorden.   Bij de originele versie (zonder antwoorden) waren er automatische overgangen naar de volgende dia. In deze versie komt de volgende dia telkens na de klik.  </vt:lpstr>
      <vt:lpstr>We beginnen met een film…</vt:lpstr>
      <vt:lpstr>Vraag 1 en 2: bekijk nu de film</vt:lpstr>
      <vt:lpstr>Vraag 1     30 seconden</vt:lpstr>
      <vt:lpstr>Antwoord op vraag 1  </vt:lpstr>
      <vt:lpstr>Vraag  2   90 seconden</vt:lpstr>
      <vt:lpstr>Antwoord op vraag  2   </vt:lpstr>
      <vt:lpstr>Vraag 3    5 minuten</vt:lpstr>
      <vt:lpstr>Antwoord op vraag 3</vt:lpstr>
      <vt:lpstr>Vraag 4     180 seconden</vt:lpstr>
      <vt:lpstr>Antwoord op vraag 4 </vt:lpstr>
      <vt:lpstr>Vraag 5    60 seconden</vt:lpstr>
      <vt:lpstr>Antwoord op vraag 5   </vt:lpstr>
      <vt:lpstr>Vraag 6     240 seconden</vt:lpstr>
      <vt:lpstr>Antwoord op vraag 6   </vt:lpstr>
      <vt:lpstr>Vraag 7     inleiding</vt:lpstr>
      <vt:lpstr>Vraag  7    150 seconden</vt:lpstr>
      <vt:lpstr>Antwoord op vraag 7   </vt:lpstr>
      <vt:lpstr>Vraag 8 deel 1   60 seconden</vt:lpstr>
      <vt:lpstr>Antwoord op vraag 8 deel 1</vt:lpstr>
      <vt:lpstr>Vraag 8    deel 2    60 seconden</vt:lpstr>
      <vt:lpstr>Antwoord op vraag 8    deel 2</vt:lpstr>
      <vt:lpstr>Vraag 9    inleiding</vt:lpstr>
      <vt:lpstr>Vraag  9   120 seconden</vt:lpstr>
      <vt:lpstr>Antwoord op vraag  9   </vt:lpstr>
      <vt:lpstr>Vraag  10    90 seconden</vt:lpstr>
      <vt:lpstr>Antwoord op vraag  10   </vt:lpstr>
      <vt:lpstr>Vraag  11   30  seconden</vt:lpstr>
      <vt:lpstr>Antwoord op vraag  11   </vt:lpstr>
      <vt:lpstr>Vraag  12    30 seconden</vt:lpstr>
      <vt:lpstr>Antwoord op vraag 12   </vt:lpstr>
      <vt:lpstr>Vraag  13    30 seconden</vt:lpstr>
      <vt:lpstr>Antwoord op vraag  13   </vt:lpstr>
      <vt:lpstr>Vraag  14    30 seconden</vt:lpstr>
      <vt:lpstr>Antwoord op vraag  14   </vt:lpstr>
      <vt:lpstr>Vraag 15    40 seconden</vt:lpstr>
      <vt:lpstr>Antwoord op vraag 15    </vt:lpstr>
      <vt:lpstr>Vraag 16   60 seconden</vt:lpstr>
      <vt:lpstr>Antwoord op vraag 16   </vt:lpstr>
      <vt:lpstr>Vraag 17   80 seconden</vt:lpstr>
      <vt:lpstr>Antwoord op vraag 17   </vt:lpstr>
      <vt:lpstr>Vraag 18    </vt:lpstr>
      <vt:lpstr>Antwoord op vraag 18   </vt:lpstr>
      <vt:lpstr>Vraag  19    180 seconden</vt:lpstr>
      <vt:lpstr>Antwoord op vraag  19   </vt:lpstr>
      <vt:lpstr>Klaar.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 antwoorden van deze quiz geef je op het antwoordenblad.  Deze quiz heeft een tijdsklok. Het zou dus kunnen dat je niet alles op tijd af krijgt.  Dat geeft niks, maar je moet weten dat een fout antwoord minpunten oplevert, dus gokken is niet slim.</dc:title>
  <dc:creator>Chralotte</dc:creator>
  <cp:lastModifiedBy> </cp:lastModifiedBy>
  <cp:revision>106</cp:revision>
  <dcterms:created xsi:type="dcterms:W3CDTF">2013-08-19T22:49:48Z</dcterms:created>
  <dcterms:modified xsi:type="dcterms:W3CDTF">2013-09-25T19:58:03Z</dcterms:modified>
</cp:coreProperties>
</file>

<file path=docProps/thumbnail.jpeg>
</file>